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4"/>
    <p:sldMasterId id="2147483964" r:id="rId5"/>
    <p:sldMasterId id="2147484051" r:id="rId6"/>
    <p:sldMasterId id="2147484138" r:id="rId7"/>
  </p:sldMasterIdLst>
  <p:notesMasterIdLst>
    <p:notesMasterId r:id="rId16"/>
  </p:notesMasterIdLst>
  <p:handoutMasterIdLst>
    <p:handoutMasterId r:id="rId17"/>
  </p:handoutMasterIdLst>
  <p:sldIdLst>
    <p:sldId id="751" r:id="rId8"/>
    <p:sldId id="765" r:id="rId9"/>
    <p:sldId id="780" r:id="rId10"/>
    <p:sldId id="781" r:id="rId11"/>
    <p:sldId id="766" r:id="rId12"/>
    <p:sldId id="789" r:id="rId13"/>
    <p:sldId id="767" r:id="rId14"/>
    <p:sldId id="752" r:id="rId15"/>
  </p:sldIdLst>
  <p:sldSz cx="12192000" cy="6858000"/>
  <p:notesSz cx="9775825" cy="6645275"/>
  <p:custDataLst>
    <p:tags r:id="rId18"/>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 id="5" name="Morgan, Darren" initials="MD" lastIdx="2" clrIdx="4">
    <p:extLst>
      <p:ext uri="{19B8F6BF-5375-455C-9EA6-DF929625EA0E}">
        <p15:presenceInfo xmlns:p15="http://schemas.microsoft.com/office/powerpoint/2012/main" userId="S-1-5-21-3476036342-1731177862-1559577602-64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FE"/>
    <a:srgbClr val="00CEF9"/>
    <a:srgbClr val="03EAB3"/>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7" autoAdjust="0"/>
    <p:restoredTop sz="90318" autoAdjust="0"/>
  </p:normalViewPr>
  <p:slideViewPr>
    <p:cSldViewPr snapToGrid="0" snapToObjects="1" showGuides="1">
      <p:cViewPr varScale="1">
        <p:scale>
          <a:sx n="70" d="100"/>
          <a:sy n="70" d="100"/>
        </p:scale>
        <p:origin x="1469" y="58"/>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3888"/>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15/09/2024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14:38:19.194"/>
    </inkml:context>
    <inkml:brush xml:id="br0">
      <inkml:brushProperty name="width" value="0.05" units="cm"/>
      <inkml:brushProperty name="height" value="0.05" units="cm"/>
      <inkml:brushProperty name="ignorePressure" value="1"/>
    </inkml:brush>
  </inkml:definitions>
  <inkml:trace contextRef="#ctx0" brushRef="#br0">136 4494,'-1'18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4T15:30:22.287"/>
    </inkml:context>
    <inkml:brush xml:id="br0">
      <inkml:brushProperty name="width" value="0.05" units="cm"/>
      <inkml:brushProperty name="height" value="0.05" units="cm"/>
      <inkml:brushProperty name="ignorePressure" value="1"/>
    </inkml:brush>
  </inkml:definitions>
  <inkml:trace contextRef="#ctx0" brushRef="#br0">1861 149,'-23'-11</inkml:trace>
  <inkml:trace contextRef="#ctx0" brushRef="#br0" timeOffset="1">1113 2034,'5'-3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4T15:30:22.289"/>
    </inkml:context>
    <inkml:brush xml:id="br0">
      <inkml:brushProperty name="width" value="0.05" units="cm"/>
      <inkml:brushProperty name="height" value="0.05" units="cm"/>
      <inkml:brushProperty name="ignorePressure" value="1"/>
    </inkml:brush>
  </inkml:definitions>
  <inkml:trace contextRef="#ctx0" brushRef="#br0">1869 1523,'-1'-18,"1"17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14:40:07.551"/>
    </inkml:context>
    <inkml:brush xml:id="br0">
      <inkml:brushProperty name="width" value="0.05" units="cm"/>
      <inkml:brushProperty name="height" value="0.05" units="cm"/>
      <inkml:brushProperty name="ignorePressure" value="1"/>
    </inkml:brush>
  </inkml:definitions>
  <inkml:trace contextRef="#ctx0" brushRef="#br0">88 1,'-5'0,"-16"0,-3 0,3 0,4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14:40:07.536"/>
    </inkml:context>
    <inkml:brush xml:id="br0">
      <inkml:brushProperty name="width" value="0.05" units="cm"/>
      <inkml:brushProperty name="height" value="0.05" units="cm"/>
      <inkml:brushProperty name="ignorePressure" value="1"/>
    </inkml:brush>
  </inkml:definitions>
  <inkml:trace contextRef="#ctx0" brushRef="#br0">1861 149,'-23'-11</inkml:trace>
  <inkml:trace contextRef="#ctx0" brushRef="#br0" timeOffset="1">1113 2034,'5'-3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14:40:07.524"/>
    </inkml:context>
    <inkml:brush xml:id="br0">
      <inkml:brushProperty name="width" value="0.05" units="cm"/>
      <inkml:brushProperty name="height" value="0.05" units="cm"/>
      <inkml:brushProperty name="ignorePressure" value="1"/>
    </inkml:brush>
  </inkml:definitions>
  <inkml:trace contextRef="#ctx0" brushRef="#br0">1869 1523,'-1'-18,"1"17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15/09/2024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pp.qa.com/lab/use-aws-fargate-serverless-deployment-container-application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large numbers of microservices communicating with each other, there can be challenges to not only provide a secure entry point into our application but allow any communication to scale.</a:t>
            </a:r>
          </a:p>
          <a:p>
            <a:endParaRPr lang="en-GB" dirty="0"/>
          </a:p>
          <a:p>
            <a:r>
              <a:rPr lang="en-GB" dirty="0"/>
              <a:t>Sometimes terminology such as East/West North/South is used to try to identify the origin and flow of the communication to our microservices. Typically East/West communication is internal communication between microservices and using services such as load balancers and application layer networking. North/South typically describes communication originating from external sources or customers. An API gateway could be used to support this scenario (would support East/West too*).</a:t>
            </a:r>
          </a:p>
          <a:p>
            <a:endParaRPr lang="en-GB" dirty="0"/>
          </a:p>
          <a:p>
            <a:r>
              <a:rPr lang="en-GB" dirty="0"/>
              <a:t>*Many of the services described to facilitate communication can be used in both North/South and East/West scenarios. As always find the best combination of tools and services to do the job in the most efficient and secure manner.</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30570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one microservice communicates with another we could ‘hard code’ the endpoint we need to communicate with. Having a static URL for a HTTP endpoint or IP address for TCP/UDP communication specified in the code does not allow for scalability, redundancy or disposability. Whilst applying generally as a good practice, with the flexibility of the cloud this is even more important.</a:t>
            </a:r>
          </a:p>
          <a:p>
            <a:endParaRPr lang="en-GB" dirty="0"/>
          </a:p>
          <a:p>
            <a:endParaRPr lang="en-GB" dirty="0"/>
          </a:p>
          <a:p>
            <a:r>
              <a:rPr lang="en-GB" dirty="0"/>
              <a:t>The cloud allows easy scaling of resources. One microservices may need to talk to and load balance amongst many instances of the same microservice as demand increases and that individual microservice scales to many instances.</a:t>
            </a:r>
          </a:p>
          <a:p>
            <a:endParaRPr lang="en-GB" dirty="0"/>
          </a:p>
          <a:p>
            <a:r>
              <a:rPr lang="en-GB" dirty="0"/>
              <a:t>If a microservice died, with the correct service being used to host it, it should automatically be re-provisioned. However it may come up with a different endpoint.</a:t>
            </a:r>
          </a:p>
          <a:p>
            <a:endParaRPr lang="en-GB" dirty="0"/>
          </a:p>
          <a:p>
            <a:r>
              <a:rPr lang="en-GB" dirty="0"/>
              <a:t>And as we are using the cloud, if we don’t need something we should dispose of it. Let's not feed something we do not need. This will save cost. When we do need it we will then provision it.</a:t>
            </a:r>
          </a:p>
          <a:p>
            <a:endParaRPr lang="en-GB" dirty="0"/>
          </a:p>
          <a:p>
            <a:r>
              <a:rPr lang="en-GB" dirty="0"/>
              <a:t>In all the above cases we need a more flexible and dynamic way of connecting to the microservices.</a:t>
            </a:r>
          </a:p>
          <a:p>
            <a:endParaRPr lang="en-GB" dirty="0"/>
          </a:p>
          <a:p>
            <a:r>
              <a:rPr lang="en-GB" dirty="0"/>
              <a:t>This can be done by using a load balancer as the common endpoint for a service and the load balancer distributing the calls to the registered microservices.</a:t>
            </a:r>
          </a:p>
        </p:txBody>
      </p:sp>
      <p:sp>
        <p:nvSpPr>
          <p:cNvPr id="4" name="Slide Number Placeholder 3"/>
          <p:cNvSpPr>
            <a:spLocks noGrp="1"/>
          </p:cNvSpPr>
          <p:nvPr>
            <p:ph type="sldNum" sz="quarter" idx="5"/>
          </p:nvPr>
        </p:nvSpPr>
        <p:spPr/>
        <p:txBody>
          <a:bodyPr/>
          <a:lstStyle/>
          <a:p>
            <a:fld id="{438AA87C-843B-4CF7-8A7A-C28E919447A6}" type="slidenum">
              <a:rPr lang="en-GB" smtClean="0"/>
              <a:t>3</a:t>
            </a:fld>
            <a:endParaRPr lang="en-GB" dirty="0"/>
          </a:p>
        </p:txBody>
      </p:sp>
    </p:spTree>
    <p:extLst>
      <p:ext uri="{BB962C8B-B14F-4D97-AF65-F5344CB8AC3E}">
        <p14:creationId xmlns:p14="http://schemas.microsoft.com/office/powerpoint/2010/main" val="128442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AWS Elastic Load Balancer service is a manged services that is fault tolerant and scalable. It can be AZ aware so that it can be spread across multiple locations within a region. If a location goes offline the traffic continues in the remaining location within that region until we can come online with another AZ again.</a:t>
            </a:r>
          </a:p>
          <a:p>
            <a:endParaRPr lang="en-GB" dirty="0"/>
          </a:p>
          <a:p>
            <a:r>
              <a:rPr lang="en-GB" dirty="0"/>
              <a:t>The UK (London) Region has 3x AZs (Availability Zones)</a:t>
            </a:r>
          </a:p>
        </p:txBody>
      </p:sp>
      <p:sp>
        <p:nvSpPr>
          <p:cNvPr id="4" name="Slide Number Placeholder 3"/>
          <p:cNvSpPr>
            <a:spLocks noGrp="1"/>
          </p:cNvSpPr>
          <p:nvPr>
            <p:ph type="sldNum" sz="quarter" idx="5"/>
          </p:nvPr>
        </p:nvSpPr>
        <p:spPr/>
        <p:txBody>
          <a:bodyPr/>
          <a:lstStyle/>
          <a:p>
            <a:fld id="{438AA87C-843B-4CF7-8A7A-C28E919447A6}" type="slidenum">
              <a:rPr lang="en-GB" smtClean="0"/>
              <a:t>4</a:t>
            </a:fld>
            <a:endParaRPr lang="en-GB" dirty="0"/>
          </a:p>
        </p:txBody>
      </p:sp>
    </p:spTree>
    <p:extLst>
      <p:ext uri="{BB962C8B-B14F-4D97-AF65-F5344CB8AC3E}">
        <p14:creationId xmlns:p14="http://schemas.microsoft.com/office/powerpoint/2010/main" val="159520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Elastic Load Balancer comes in three flavours:</a:t>
            </a:r>
          </a:p>
          <a:p>
            <a:endParaRPr lang="en-GB" dirty="0"/>
          </a:p>
          <a:p>
            <a:r>
              <a:rPr lang="en-GB" dirty="0"/>
              <a:t>Application Load Balancer (ALB)</a:t>
            </a:r>
          </a:p>
          <a:p>
            <a:r>
              <a:rPr lang="en-GB" dirty="0"/>
              <a:t>Network Load Balancer(NLB)</a:t>
            </a:r>
          </a:p>
          <a:p>
            <a:r>
              <a:rPr lang="en-GB" dirty="0"/>
              <a:t>Classic Load Balancer. The original NLB that is now deprecated. As it is not designed to work with containers and microservices we will not cover this further.</a:t>
            </a:r>
          </a:p>
          <a:p>
            <a:endParaRPr lang="en-GB" dirty="0"/>
          </a:p>
          <a:p>
            <a:r>
              <a:rPr lang="en-GB" dirty="0"/>
              <a:t>The Application load Balancer is designed to handle layer 7 OSI traffic. It can accept HTTP and HTTPS traffic. If the traffic is secured with SSL/TLS it can terminate this at the load balancer. </a:t>
            </a:r>
          </a:p>
          <a:p>
            <a:r>
              <a:rPr lang="en-GB" dirty="0"/>
              <a:t>HTTP request headers are inspected to allow direction of traffic to endpoints based on the HOST or PATH based portion of the URL. It can also use other elements of the header such as AGENT information to make routing decisions.</a:t>
            </a:r>
          </a:p>
          <a:p>
            <a:r>
              <a:rPr lang="en-GB" dirty="0"/>
              <a:t>One of the significant additions over its predecessor, the original NLB (now Classic Load Balancer) is the ability to register ECS (Elastic Container Service) containers running our microservices against it. Programmatically other container / microservice solutions could be also registered.</a:t>
            </a:r>
          </a:p>
          <a:p>
            <a:endParaRPr lang="en-GB" dirty="0"/>
          </a:p>
          <a:p>
            <a:r>
              <a:rPr lang="en-GB" dirty="0"/>
              <a:t>To bring the family up to date the NLB (Classic) needed to be replaced,. The new Network load Balancer has greater throughput, support for SSL/TLS passthrough or termination and also now support for UDP as well as TCP traffic. Again a useful addition is the ability to register containers running our microservices. If we are communication with our microservices at a port level, layer 4 OSI, this NLB can distribute traffic to them</a:t>
            </a:r>
          </a:p>
          <a:p>
            <a:endParaRPr lang="en-GB" dirty="0"/>
          </a:p>
          <a:p>
            <a:r>
              <a:rPr lang="en-GB" dirty="0"/>
              <a:t>Finally, there are two further options with the ELB. When you deploy an ALB or NLB cluster you can choose whether to use it internally or to expose it to the internet. Hence, we choose an ‘internal’ or ‘internet facing’ cluster as we deploy our ELB Cluster.</a:t>
            </a:r>
          </a:p>
          <a:p>
            <a:r>
              <a:rPr lang="en-GB" dirty="0"/>
              <a:t>If extreme speed is required, use NLB (0.0225) which are 2.8 times more expensive than ALB (0.008 per hour)</a:t>
            </a:r>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156406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hlinkClick r:id="rId3"/>
              </a:rPr>
              <a:t>https://app.qa.com/lab/use-aws-fargate-serverless-deployment-container-applications/</a:t>
            </a:r>
            <a:r>
              <a:rPr lang="en-GB" dirty="0"/>
              <a:t>  (approx. 2hrs)</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907558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3.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5.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6.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0.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8269695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4961-01B1-441E-A567-587C4122A7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4253696-1D71-4710-8D36-0737152F39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B33141-2B44-4586-9E06-E5732F605DD8}"/>
              </a:ext>
            </a:extLst>
          </p:cNvPr>
          <p:cNvSpPr>
            <a:spLocks noGrp="1"/>
          </p:cNvSpPr>
          <p:nvPr>
            <p:ph type="dt" sz="half" idx="10"/>
          </p:nvPr>
        </p:nvSpPr>
        <p:spPr/>
        <p:txBody>
          <a:bodyPr/>
          <a:lstStyle/>
          <a:p>
            <a:fld id="{2559D9FC-376D-433E-BA8D-284A7D9A3900}" type="datetimeFigureOut">
              <a:rPr lang="en-GB" smtClean="0"/>
              <a:t>15/09/2024</a:t>
            </a:fld>
            <a:endParaRPr lang="en-GB" dirty="0"/>
          </a:p>
        </p:txBody>
      </p:sp>
      <p:sp>
        <p:nvSpPr>
          <p:cNvPr id="5" name="Footer Placeholder 4">
            <a:extLst>
              <a:ext uri="{FF2B5EF4-FFF2-40B4-BE49-F238E27FC236}">
                <a16:creationId xmlns:a16="http://schemas.microsoft.com/office/drawing/2014/main" id="{B7E1725C-324F-46A5-B8DB-977D62B4178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9DA0043-D511-43BF-8287-B46E971D091C}"/>
              </a:ext>
            </a:extLst>
          </p:cNvPr>
          <p:cNvSpPr>
            <a:spLocks noGrp="1"/>
          </p:cNvSpPr>
          <p:nvPr>
            <p:ph type="sldNum" sz="quarter" idx="12"/>
          </p:nvPr>
        </p:nvSpPr>
        <p:spPr/>
        <p:txBody>
          <a:bodyPr/>
          <a:lstStyle/>
          <a:p>
            <a:fld id="{F9C7A418-1F03-41F4-8EE2-BABCE5FD78F9}" type="slidenum">
              <a:rPr lang="en-GB" smtClean="0"/>
              <a:t>‹#›</a:t>
            </a:fld>
            <a:endParaRPr lang="en-GB" dirty="0"/>
          </a:p>
        </p:txBody>
      </p:sp>
    </p:spTree>
    <p:extLst>
      <p:ext uri="{BB962C8B-B14F-4D97-AF65-F5344CB8AC3E}">
        <p14:creationId xmlns:p14="http://schemas.microsoft.com/office/powerpoint/2010/main" val="10776407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9407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4818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347214"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9414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6835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5385691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tx1"/>
                </a:solidFill>
              </a:rPr>
              <a:t>Fire exits</a:t>
            </a:r>
          </a:p>
          <a:p>
            <a:pPr>
              <a:buFont typeface="Arial" panose="020B0604020202020204" pitchFamily="34" charset="0"/>
              <a:buChar char="•"/>
            </a:pPr>
            <a:r>
              <a:rPr lang="en-GB" sz="1800" dirty="0">
                <a:solidFill>
                  <a:schemeClr val="tx1"/>
                </a:solidFill>
              </a:rPr>
              <a:t>Toilets </a:t>
            </a:r>
          </a:p>
          <a:p>
            <a:pPr>
              <a:buFont typeface="Arial" panose="020B0604020202020204" pitchFamily="34" charset="0"/>
              <a:buChar char="•"/>
            </a:pPr>
            <a:r>
              <a:rPr lang="en-GB" sz="1800" dirty="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69840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8726428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image" Target="../media/image1.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1.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3.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1.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image" Target="../media/image18.svg"/><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image" Target="../media/image17.png"/><Relationship Id="rId5" Type="http://schemas.openxmlformats.org/officeDocument/2006/relationships/slideLayout" Target="../slideLayouts/slideLayout131.xml"/><Relationship Id="rId10" Type="http://schemas.openxmlformats.org/officeDocument/2006/relationships/theme" Target="../theme/theme4.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 id="2147484444" r:id="rId4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126.xml"/><Relationship Id="rId11" Type="http://schemas.openxmlformats.org/officeDocument/2006/relationships/image" Target="../media/image59.png"/><Relationship Id="rId5" Type="http://schemas.openxmlformats.org/officeDocument/2006/relationships/customXml" Target="../ink/ink2.xml"/><Relationship Id="rId10" Type="http://schemas.openxmlformats.org/officeDocument/2006/relationships/image" Target="../media/image210.png"/><Relationship Id="rId4" Type="http://schemas.openxmlformats.org/officeDocument/2006/relationships/image" Target="../media/image800.png"/><Relationship Id="rId9" Type="http://schemas.openxmlformats.org/officeDocument/2006/relationships/customXml" Target="../ink/ink3.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126.xml"/><Relationship Id="rId5" Type="http://schemas.openxmlformats.org/officeDocument/2006/relationships/customXml" Target="../ink/ink5.xml"/><Relationship Id="rId10" Type="http://schemas.openxmlformats.org/officeDocument/2006/relationships/image" Target="../media/image210.png"/><Relationship Id="rId4" Type="http://schemas.openxmlformats.org/officeDocument/2006/relationships/image" Target="../media/image811.png"/><Relationship Id="rId9" Type="http://schemas.openxmlformats.org/officeDocument/2006/relationships/customXml" Target="../ink/ink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3" Type="http://schemas.openxmlformats.org/officeDocument/2006/relationships/hyperlink" Target="https://app.qa.com/lab/use-aws-fargate-serverless-deployment-container-applications/" TargetMode="External"/><Relationship Id="rId2" Type="http://schemas.openxmlformats.org/officeDocument/2006/relationships/notesSlide" Target="../notesSlides/notesSlide5.xml"/><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45AE9-1997-BC48-99C9-9167BFA9A6C7}"/>
              </a:ext>
            </a:extLst>
          </p:cNvPr>
          <p:cNvSpPr>
            <a:spLocks noGrp="1"/>
          </p:cNvSpPr>
          <p:nvPr>
            <p:ph type="body" sz="quarter" idx="12"/>
          </p:nvPr>
        </p:nvSpPr>
        <p:spPr>
          <a:xfrm>
            <a:off x="385300" y="3343854"/>
            <a:ext cx="3534471" cy="1186921"/>
          </a:xfrm>
        </p:spPr>
        <p:txBody>
          <a:bodyPr/>
          <a:lstStyle/>
          <a:p>
            <a:r>
              <a:rPr lang="en-GB" dirty="0"/>
              <a:t>Classroom</a:t>
            </a:r>
          </a:p>
          <a:p>
            <a:endParaRPr lang="en-US" dirty="0"/>
          </a:p>
        </p:txBody>
      </p:sp>
      <p:sp>
        <p:nvSpPr>
          <p:cNvPr id="3" name="Title 2">
            <a:extLst>
              <a:ext uri="{FF2B5EF4-FFF2-40B4-BE49-F238E27FC236}">
                <a16:creationId xmlns:a16="http://schemas.microsoft.com/office/drawing/2014/main" id="{0A8C355E-D06E-5847-BFD2-7F6F94A03EE8}"/>
              </a:ext>
            </a:extLst>
          </p:cNvPr>
          <p:cNvSpPr>
            <a:spLocks noGrp="1"/>
          </p:cNvSpPr>
          <p:nvPr>
            <p:ph type="ctrTitle"/>
          </p:nvPr>
        </p:nvSpPr>
        <p:spPr>
          <a:xfrm>
            <a:off x="385300" y="961629"/>
            <a:ext cx="3767599" cy="2277604"/>
          </a:xfrm>
        </p:spPr>
        <p:txBody>
          <a:bodyPr/>
          <a:lstStyle/>
          <a:p>
            <a:r>
              <a:rPr lang="en-GB" dirty="0"/>
              <a:t>Microservices and RESTful API</a:t>
            </a:r>
            <a:endParaRPr lang="en-US" dirty="0"/>
          </a:p>
        </p:txBody>
      </p:sp>
    </p:spTree>
    <p:extLst>
      <p:ext uri="{BB962C8B-B14F-4D97-AF65-F5344CB8AC3E}">
        <p14:creationId xmlns:p14="http://schemas.microsoft.com/office/powerpoint/2010/main" val="124593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CC5D67-00E6-5645-9C5E-CE7CCC9A1CF2}"/>
              </a:ext>
            </a:extLst>
          </p:cNvPr>
          <p:cNvSpPr>
            <a:spLocks noGrp="1"/>
          </p:cNvSpPr>
          <p:nvPr>
            <p:ph type="body" sz="quarter" idx="15"/>
          </p:nvPr>
        </p:nvSpPr>
        <p:spPr/>
        <p:txBody>
          <a:bodyPr/>
          <a:lstStyle/>
          <a:p>
            <a:r>
              <a:rPr lang="en-GB" dirty="0"/>
              <a:t>East/West – Load Balancing</a:t>
            </a:r>
          </a:p>
          <a:p>
            <a:r>
              <a:rPr lang="en-GB" dirty="0"/>
              <a:t>North/South – API Gateway</a:t>
            </a:r>
          </a:p>
          <a:p>
            <a:r>
              <a:rPr lang="en-GB" dirty="0"/>
              <a:t>Additional Options</a:t>
            </a:r>
          </a:p>
          <a:p>
            <a:pPr lvl="1"/>
            <a:r>
              <a:rPr lang="en-GB" dirty="0"/>
              <a:t>Service Discovery</a:t>
            </a:r>
          </a:p>
          <a:p>
            <a:pPr lvl="1"/>
            <a:r>
              <a:rPr lang="en-GB" dirty="0"/>
              <a:t>Application Layer Networking</a:t>
            </a:r>
          </a:p>
          <a:p>
            <a:endParaRPr lang="en-GB" dirty="0"/>
          </a:p>
          <a:p>
            <a:endParaRPr lang="en-US" dirty="0"/>
          </a:p>
        </p:txBody>
      </p:sp>
      <p:sp>
        <p:nvSpPr>
          <p:cNvPr id="3" name="Slide Number Placeholder 2">
            <a:extLst>
              <a:ext uri="{FF2B5EF4-FFF2-40B4-BE49-F238E27FC236}">
                <a16:creationId xmlns:a16="http://schemas.microsoft.com/office/drawing/2014/main" id="{B4E2FA10-8F0B-EE4F-93BF-97C09E4AE3B1}"/>
              </a:ext>
            </a:extLst>
          </p:cNvPr>
          <p:cNvSpPr>
            <a:spLocks noGrp="1"/>
          </p:cNvSpPr>
          <p:nvPr>
            <p:ph type="sldNum" sz="quarter" idx="4"/>
          </p:nvPr>
        </p:nvSpPr>
        <p:spPr/>
        <p:txBody>
          <a:bodyPr/>
          <a:lstStyle/>
          <a:p>
            <a:fld id="{EF892D59-8F09-EF4B-AD6D-DA609442F868}" type="slidenum">
              <a:rPr lang="en-GB" smtClean="0"/>
              <a:pPr/>
              <a:t>2</a:t>
            </a:fld>
            <a:endParaRPr lang="en-GB" dirty="0"/>
          </a:p>
        </p:txBody>
      </p:sp>
      <p:sp>
        <p:nvSpPr>
          <p:cNvPr id="4" name="Text Placeholder 3">
            <a:extLst>
              <a:ext uri="{FF2B5EF4-FFF2-40B4-BE49-F238E27FC236}">
                <a16:creationId xmlns:a16="http://schemas.microsoft.com/office/drawing/2014/main" id="{10B9DD54-97CE-A349-8067-8BB01A88FA84}"/>
              </a:ext>
            </a:extLst>
          </p:cNvPr>
          <p:cNvSpPr>
            <a:spLocks noGrp="1"/>
          </p:cNvSpPr>
          <p:nvPr>
            <p:ph type="body" sz="quarter" idx="10"/>
          </p:nvPr>
        </p:nvSpPr>
        <p:spPr/>
        <p:txBody>
          <a:bodyPr/>
          <a:lstStyle/>
          <a:p>
            <a:r>
              <a:rPr lang="en-GB" sz="3200" dirty="0"/>
              <a:t>Communication between Microservices</a:t>
            </a:r>
            <a:br>
              <a:rPr lang="en-GB" sz="3200" dirty="0"/>
            </a:br>
            <a:endParaRPr lang="en-US" sz="3200" dirty="0"/>
          </a:p>
        </p:txBody>
      </p:sp>
      <p:sp>
        <p:nvSpPr>
          <p:cNvPr id="6" name="TextBox 5">
            <a:extLst>
              <a:ext uri="{FF2B5EF4-FFF2-40B4-BE49-F238E27FC236}">
                <a16:creationId xmlns:a16="http://schemas.microsoft.com/office/drawing/2014/main" id="{14A5B8D3-60D9-8DE7-A92F-30A7102F3B47}"/>
              </a:ext>
            </a:extLst>
          </p:cNvPr>
          <p:cNvSpPr txBox="1"/>
          <p:nvPr/>
        </p:nvSpPr>
        <p:spPr>
          <a:xfrm>
            <a:off x="4323472" y="3725023"/>
            <a:ext cx="7173984" cy="338554"/>
          </a:xfrm>
          <a:prstGeom prst="rect">
            <a:avLst/>
          </a:prstGeom>
          <a:solidFill>
            <a:schemeClr val="accent5">
              <a:lumMod val="20000"/>
              <a:lumOff val="80000"/>
            </a:schemeClr>
          </a:solidFill>
          <a:ln>
            <a:solidFill>
              <a:schemeClr val="tx1"/>
            </a:solidFill>
          </a:ln>
        </p:spPr>
        <p:txBody>
          <a:bodyPr wrap="square">
            <a:spAutoFit/>
          </a:bodyPr>
          <a:lstStyle/>
          <a:p>
            <a:r>
              <a:rPr lang="en-GB" sz="1600" dirty="0"/>
              <a:t>East/West is internal communication between microservices </a:t>
            </a:r>
          </a:p>
        </p:txBody>
      </p:sp>
      <p:sp>
        <p:nvSpPr>
          <p:cNvPr id="8" name="TextBox 7">
            <a:extLst>
              <a:ext uri="{FF2B5EF4-FFF2-40B4-BE49-F238E27FC236}">
                <a16:creationId xmlns:a16="http://schemas.microsoft.com/office/drawing/2014/main" id="{B353EC03-0589-9FBB-BD13-FA5AA12E008F}"/>
              </a:ext>
            </a:extLst>
          </p:cNvPr>
          <p:cNvSpPr txBox="1"/>
          <p:nvPr/>
        </p:nvSpPr>
        <p:spPr>
          <a:xfrm>
            <a:off x="4323472" y="4304849"/>
            <a:ext cx="7173984" cy="338554"/>
          </a:xfrm>
          <a:prstGeom prst="rect">
            <a:avLst/>
          </a:prstGeom>
          <a:solidFill>
            <a:schemeClr val="accent5">
              <a:lumMod val="20000"/>
              <a:lumOff val="80000"/>
            </a:schemeClr>
          </a:solidFill>
          <a:ln>
            <a:solidFill>
              <a:schemeClr val="tx1"/>
            </a:solidFill>
          </a:ln>
        </p:spPr>
        <p:txBody>
          <a:bodyPr wrap="square">
            <a:spAutoFit/>
          </a:bodyPr>
          <a:lstStyle/>
          <a:p>
            <a:r>
              <a:rPr lang="en-GB" sz="1600" dirty="0"/>
              <a:t>North/South is communication from external sources or customers</a:t>
            </a:r>
          </a:p>
        </p:txBody>
      </p:sp>
    </p:spTree>
    <p:extLst>
      <p:ext uri="{BB962C8B-B14F-4D97-AF65-F5344CB8AC3E}">
        <p14:creationId xmlns:p14="http://schemas.microsoft.com/office/powerpoint/2010/main" val="378597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D7B1-F389-41F3-B28E-4D49B6D80E9F}"/>
              </a:ext>
            </a:extLst>
          </p:cNvPr>
          <p:cNvSpPr>
            <a:spLocks noGrp="1"/>
          </p:cNvSpPr>
          <p:nvPr>
            <p:ph type="title"/>
          </p:nvPr>
        </p:nvSpPr>
        <p:spPr/>
        <p:txBody>
          <a:bodyPr/>
          <a:lstStyle/>
          <a:p>
            <a:r>
              <a:rPr lang="en-GB" dirty="0"/>
              <a:t>Communication between Microservices</a:t>
            </a:r>
            <a:br>
              <a:rPr lang="en-GB" dirty="0"/>
            </a:br>
            <a:endParaRPr lang="en-GB" dirty="0"/>
          </a:p>
        </p:txBody>
      </p:sp>
      <p:sp>
        <p:nvSpPr>
          <p:cNvPr id="3" name="Content Placeholder 2">
            <a:extLst>
              <a:ext uri="{FF2B5EF4-FFF2-40B4-BE49-F238E27FC236}">
                <a16:creationId xmlns:a16="http://schemas.microsoft.com/office/drawing/2014/main" id="{A889128C-16F9-423B-94F0-7E2EDD4FE2B7}"/>
              </a:ext>
            </a:extLst>
          </p:cNvPr>
          <p:cNvSpPr>
            <a:spLocks noGrp="1"/>
          </p:cNvSpPr>
          <p:nvPr>
            <p:ph idx="1"/>
          </p:nvPr>
        </p:nvSpPr>
        <p:spPr>
          <a:xfrm>
            <a:off x="372210" y="1175414"/>
            <a:ext cx="11435615" cy="514507"/>
          </a:xfrm>
        </p:spPr>
        <p:txBody>
          <a:bodyPr/>
          <a:lstStyle/>
          <a:p>
            <a:r>
              <a:rPr lang="en-GB" dirty="0"/>
              <a:t>East/West – Load Balancing</a:t>
            </a:r>
          </a:p>
          <a:p>
            <a:pPr marL="0" indent="0">
              <a:buNone/>
            </a:pPr>
            <a:endParaRPr lang="en-GB" dirty="0"/>
          </a:p>
        </p:txBody>
      </p:sp>
      <p:sp>
        <p:nvSpPr>
          <p:cNvPr id="4" name="Rectangle 3">
            <a:extLst>
              <a:ext uri="{FF2B5EF4-FFF2-40B4-BE49-F238E27FC236}">
                <a16:creationId xmlns:a16="http://schemas.microsoft.com/office/drawing/2014/main" id="{D62E2065-E45B-4DFD-B676-048C79D10016}"/>
              </a:ext>
            </a:extLst>
          </p:cNvPr>
          <p:cNvSpPr/>
          <p:nvPr/>
        </p:nvSpPr>
        <p:spPr>
          <a:xfrm>
            <a:off x="4607980" y="3029694"/>
            <a:ext cx="4078489" cy="369332"/>
          </a:xfrm>
          <a:prstGeom prst="rect">
            <a:avLst/>
          </a:prstGeom>
        </p:spPr>
        <p:txBody>
          <a:bodyPr wrap="none">
            <a:spAutoFit/>
          </a:bodyPr>
          <a:lstStyle/>
          <a:p>
            <a:r>
              <a:rPr lang="en-GB" b="1" i="0" dirty="0">
                <a:solidFill>
                  <a:srgbClr val="FFFFFF"/>
                </a:solidFill>
                <a:effectLst/>
                <a:latin typeface="Lato"/>
              </a:rPr>
              <a:t>Introduction to AWS Step Functions</a:t>
            </a: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9999F270-F9A0-4189-B4AD-FE818223D4FE}"/>
                  </a:ext>
                </a:extLst>
              </p14:cNvPr>
              <p14:cNvContentPartPr/>
              <p14:nvPr/>
            </p14:nvContentPartPr>
            <p14:xfrm>
              <a:off x="3491272" y="4816898"/>
              <a:ext cx="720" cy="7200"/>
            </p14:xfrm>
          </p:contentPart>
        </mc:Choice>
        <mc:Fallback xmlns="">
          <p:pic>
            <p:nvPicPr>
              <p:cNvPr id="25" name="Ink 24">
                <a:extLst>
                  <a:ext uri="{FF2B5EF4-FFF2-40B4-BE49-F238E27FC236}">
                    <a16:creationId xmlns:a16="http://schemas.microsoft.com/office/drawing/2014/main" id="{9999F270-F9A0-4189-B4AD-FE818223D4FE}"/>
                  </a:ext>
                </a:extLst>
              </p:cNvPr>
              <p:cNvPicPr/>
              <p:nvPr/>
            </p:nvPicPr>
            <p:blipFill>
              <a:blip r:embed="rId4"/>
              <a:stretch>
                <a:fillRect/>
              </a:stretch>
            </p:blipFill>
            <p:spPr>
              <a:xfrm>
                <a:off x="3482272" y="4807424"/>
                <a:ext cx="18360" cy="25768"/>
              </a:xfrm>
              <a:prstGeom prst="rect">
                <a:avLst/>
              </a:prstGeom>
            </p:spPr>
          </p:pic>
        </mc:Fallback>
      </mc:AlternateContent>
      <p:grpSp>
        <p:nvGrpSpPr>
          <p:cNvPr id="13" name="Group 12">
            <a:extLst>
              <a:ext uri="{FF2B5EF4-FFF2-40B4-BE49-F238E27FC236}">
                <a16:creationId xmlns:a16="http://schemas.microsoft.com/office/drawing/2014/main" id="{602BD670-C119-BB40-BDBC-DE16392A516D}"/>
              </a:ext>
            </a:extLst>
          </p:cNvPr>
          <p:cNvGrpSpPr/>
          <p:nvPr/>
        </p:nvGrpSpPr>
        <p:grpSpPr>
          <a:xfrm>
            <a:off x="9198656" y="2250962"/>
            <a:ext cx="307440" cy="3173400"/>
            <a:chOff x="9569717" y="2250962"/>
            <a:chExt cx="307440" cy="3173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ADC4429A-18E4-DE4B-AB1A-80615953076F}"/>
                    </a:ext>
                  </a:extLst>
                </p14:cNvPr>
                <p14:cNvContentPartPr/>
                <p14:nvPr/>
              </p14:nvContentPartPr>
              <p14:xfrm>
                <a:off x="9607517" y="2250962"/>
                <a:ext cx="269640" cy="682920"/>
              </p14:xfrm>
            </p:contentPart>
          </mc:Choice>
          <mc:Fallback xmlns="">
            <p:pic>
              <p:nvPicPr>
                <p:cNvPr id="29" name="Ink 28">
                  <a:extLst>
                    <a:ext uri="{FF2B5EF4-FFF2-40B4-BE49-F238E27FC236}">
                      <a16:creationId xmlns:a16="http://schemas.microsoft.com/office/drawing/2014/main" id="{F02783F5-1181-4BA9-AC23-B8F1A66EAEC8}"/>
                    </a:ext>
                  </a:extLst>
                </p:cNvPr>
                <p:cNvPicPr/>
                <p:nvPr/>
              </p:nvPicPr>
              <p:blipFill>
                <a:blip r:embed="rId8"/>
                <a:stretch>
                  <a:fillRect/>
                </a:stretch>
              </p:blipFill>
              <p:spPr>
                <a:xfrm>
                  <a:off x="9598517" y="2242322"/>
                  <a:ext cx="28728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73947031-C831-F04A-843E-68BD75CC857F}"/>
                    </a:ext>
                  </a:extLst>
                </p14:cNvPr>
                <p14:cNvContentPartPr/>
                <p14:nvPr/>
              </p14:nvContentPartPr>
              <p14:xfrm>
                <a:off x="9569717" y="5417162"/>
                <a:ext cx="720" cy="7200"/>
              </p14:xfrm>
            </p:contentPart>
          </mc:Choice>
          <mc:Fallback xmlns="">
            <p:pic>
              <p:nvPicPr>
                <p:cNvPr id="25" name="Ink 24">
                  <a:extLst>
                    <a:ext uri="{FF2B5EF4-FFF2-40B4-BE49-F238E27FC236}">
                      <a16:creationId xmlns:a16="http://schemas.microsoft.com/office/drawing/2014/main" id="{4F14C070-3F47-4918-A3D1-4B8640FD99F3}"/>
                    </a:ext>
                  </a:extLst>
                </p:cNvPr>
                <p:cNvPicPr/>
                <p:nvPr/>
              </p:nvPicPr>
              <p:blipFill>
                <a:blip r:embed="rId10"/>
                <a:stretch>
                  <a:fillRect/>
                </a:stretch>
              </p:blipFill>
              <p:spPr>
                <a:xfrm>
                  <a:off x="9561077" y="5408162"/>
                  <a:ext cx="18360" cy="24840"/>
                </a:xfrm>
                <a:prstGeom prst="rect">
                  <a:avLst/>
                </a:prstGeom>
              </p:spPr>
            </p:pic>
          </mc:Fallback>
        </mc:AlternateContent>
      </p:grpSp>
      <p:sp>
        <p:nvSpPr>
          <p:cNvPr id="22" name="Oval 21">
            <a:extLst>
              <a:ext uri="{FF2B5EF4-FFF2-40B4-BE49-F238E27FC236}">
                <a16:creationId xmlns:a16="http://schemas.microsoft.com/office/drawing/2014/main" id="{E202013F-397E-8B49-9B92-4B36E8B696E2}"/>
              </a:ext>
            </a:extLst>
          </p:cNvPr>
          <p:cNvSpPr/>
          <p:nvPr/>
        </p:nvSpPr>
        <p:spPr>
          <a:xfrm>
            <a:off x="8150230" y="2250962"/>
            <a:ext cx="522733" cy="52273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30F9FFF-333F-AD40-B778-EA724DDC0E27}"/>
              </a:ext>
            </a:extLst>
          </p:cNvPr>
          <p:cNvSpPr/>
          <p:nvPr/>
        </p:nvSpPr>
        <p:spPr>
          <a:xfrm>
            <a:off x="8150230" y="3257013"/>
            <a:ext cx="522733" cy="52273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E9D1CC2-4D42-4F46-B873-77D5AF492C3E}"/>
              </a:ext>
            </a:extLst>
          </p:cNvPr>
          <p:cNvSpPr/>
          <p:nvPr/>
        </p:nvSpPr>
        <p:spPr>
          <a:xfrm>
            <a:off x="8150230" y="4263064"/>
            <a:ext cx="522733" cy="52273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F955128-1B90-B843-BC60-6C7F3D1F9E23}"/>
              </a:ext>
            </a:extLst>
          </p:cNvPr>
          <p:cNvSpPr/>
          <p:nvPr/>
        </p:nvSpPr>
        <p:spPr>
          <a:xfrm>
            <a:off x="8141848" y="5269114"/>
            <a:ext cx="522733" cy="52273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BAB06AD-1BD2-7944-B1F2-C9E82F425DF5}"/>
              </a:ext>
            </a:extLst>
          </p:cNvPr>
          <p:cNvSpPr/>
          <p:nvPr/>
        </p:nvSpPr>
        <p:spPr>
          <a:xfrm>
            <a:off x="2086819" y="3346500"/>
            <a:ext cx="1328530" cy="1328530"/>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C2E3E59-59A5-FE4A-B4EC-811F8A05C436}"/>
              </a:ext>
            </a:extLst>
          </p:cNvPr>
          <p:cNvSpPr txBox="1"/>
          <p:nvPr/>
        </p:nvSpPr>
        <p:spPr>
          <a:xfrm>
            <a:off x="1431038" y="4824945"/>
            <a:ext cx="2650435" cy="1019910"/>
          </a:xfrm>
          <a:prstGeom prst="rect">
            <a:avLst/>
          </a:prstGeom>
        </p:spPr>
        <p:txBody>
          <a:bodyPr vert="horz" wrap="square" lIns="0" tIns="0" rIns="0" bIns="0" rtlCol="0" anchor="t" anchorCtr="0">
            <a:normAutofit/>
          </a:bodyPr>
          <a:lstStyle/>
          <a:p>
            <a:pPr algn="ctr"/>
            <a:r>
              <a:rPr lang="en-US" dirty="0"/>
              <a:t>Calling service</a:t>
            </a:r>
          </a:p>
        </p:txBody>
      </p:sp>
      <p:cxnSp>
        <p:nvCxnSpPr>
          <p:cNvPr id="6" name="Straight Arrow Connector 5">
            <a:extLst>
              <a:ext uri="{FF2B5EF4-FFF2-40B4-BE49-F238E27FC236}">
                <a16:creationId xmlns:a16="http://schemas.microsoft.com/office/drawing/2014/main" id="{C58C02EC-781E-5B4C-8118-8CFC3EE2F59A}"/>
              </a:ext>
            </a:extLst>
          </p:cNvPr>
          <p:cNvCxnSpPr>
            <a:cxnSpLocks/>
            <a:stCxn id="31" idx="6"/>
          </p:cNvCxnSpPr>
          <p:nvPr/>
        </p:nvCxnSpPr>
        <p:spPr>
          <a:xfrm>
            <a:off x="3415349" y="4010765"/>
            <a:ext cx="1849830" cy="0"/>
          </a:xfrm>
          <a:prstGeom prst="straightConnector1">
            <a:avLst/>
          </a:prstGeom>
          <a:ln w="508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9EB05BF-D216-6B43-9845-A87D4D53247D}"/>
              </a:ext>
            </a:extLst>
          </p:cNvPr>
          <p:cNvCxnSpPr>
            <a:cxnSpLocks/>
            <a:endCxn id="22" idx="3"/>
          </p:cNvCxnSpPr>
          <p:nvPr/>
        </p:nvCxnSpPr>
        <p:spPr>
          <a:xfrm flipV="1">
            <a:off x="6891394" y="2697143"/>
            <a:ext cx="1335388" cy="1313622"/>
          </a:xfrm>
          <a:prstGeom prst="straightConnector1">
            <a:avLst/>
          </a:prstGeom>
          <a:ln w="508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7BBB1C-AB81-3747-BF00-D37CF27C8E07}"/>
              </a:ext>
            </a:extLst>
          </p:cNvPr>
          <p:cNvCxnSpPr>
            <a:cxnSpLocks/>
            <a:endCxn id="26" idx="1"/>
          </p:cNvCxnSpPr>
          <p:nvPr/>
        </p:nvCxnSpPr>
        <p:spPr>
          <a:xfrm>
            <a:off x="6891394" y="4010766"/>
            <a:ext cx="1327006" cy="1334900"/>
          </a:xfrm>
          <a:prstGeom prst="straightConnector1">
            <a:avLst/>
          </a:prstGeom>
          <a:ln w="508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66D4246-1F0B-5147-ADD5-76583BFE5BEE}"/>
              </a:ext>
            </a:extLst>
          </p:cNvPr>
          <p:cNvCxnSpPr>
            <a:cxnSpLocks/>
            <a:endCxn id="23" idx="2"/>
          </p:cNvCxnSpPr>
          <p:nvPr/>
        </p:nvCxnSpPr>
        <p:spPr>
          <a:xfrm flipV="1">
            <a:off x="6891394" y="3518380"/>
            <a:ext cx="1258836" cy="492385"/>
          </a:xfrm>
          <a:prstGeom prst="straightConnector1">
            <a:avLst/>
          </a:prstGeom>
          <a:ln w="508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8385EF9-9F15-3E48-AFAA-AE3F47D44B23}"/>
              </a:ext>
            </a:extLst>
          </p:cNvPr>
          <p:cNvCxnSpPr>
            <a:cxnSpLocks/>
            <a:endCxn id="24" idx="2"/>
          </p:cNvCxnSpPr>
          <p:nvPr/>
        </p:nvCxnSpPr>
        <p:spPr>
          <a:xfrm>
            <a:off x="6891394" y="4010766"/>
            <a:ext cx="1258836" cy="513665"/>
          </a:xfrm>
          <a:prstGeom prst="straightConnector1">
            <a:avLst/>
          </a:prstGeom>
          <a:ln w="50800">
            <a:prstDash val="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460B576-BE0D-6B4A-ABB1-95D4759EA974}"/>
              </a:ext>
            </a:extLst>
          </p:cNvPr>
          <p:cNvSpPr txBox="1"/>
          <p:nvPr/>
        </p:nvSpPr>
        <p:spPr>
          <a:xfrm>
            <a:off x="4696035" y="5816347"/>
            <a:ext cx="2654156" cy="369332"/>
          </a:xfrm>
          <a:prstGeom prst="rect">
            <a:avLst/>
          </a:prstGeom>
          <a:noFill/>
        </p:spPr>
        <p:txBody>
          <a:bodyPr wrap="square" rtlCol="0">
            <a:spAutoFit/>
          </a:bodyPr>
          <a:lstStyle/>
          <a:p>
            <a:pPr algn="ctr"/>
            <a:r>
              <a:rPr lang="en-GB" b="1" dirty="0"/>
              <a:t>AWS ELB</a:t>
            </a:r>
          </a:p>
        </p:txBody>
      </p:sp>
      <p:sp>
        <p:nvSpPr>
          <p:cNvPr id="68" name="TextBox 67">
            <a:extLst>
              <a:ext uri="{FF2B5EF4-FFF2-40B4-BE49-F238E27FC236}">
                <a16:creationId xmlns:a16="http://schemas.microsoft.com/office/drawing/2014/main" id="{AFB2BFF6-2DE5-5741-95D5-004DA24581B5}"/>
              </a:ext>
            </a:extLst>
          </p:cNvPr>
          <p:cNvSpPr txBox="1"/>
          <p:nvPr/>
        </p:nvSpPr>
        <p:spPr>
          <a:xfrm>
            <a:off x="8313879" y="3841773"/>
            <a:ext cx="2654156" cy="646331"/>
          </a:xfrm>
          <a:prstGeom prst="rect">
            <a:avLst/>
          </a:prstGeom>
          <a:noFill/>
        </p:spPr>
        <p:txBody>
          <a:bodyPr wrap="square" rtlCol="0">
            <a:spAutoFit/>
          </a:bodyPr>
          <a:lstStyle/>
          <a:p>
            <a:pPr algn="ctr"/>
            <a:r>
              <a:rPr lang="en-GB" dirty="0"/>
              <a:t>Registered Microservices</a:t>
            </a:r>
          </a:p>
        </p:txBody>
      </p:sp>
      <p:sp>
        <p:nvSpPr>
          <p:cNvPr id="7" name="TextBox 6">
            <a:extLst>
              <a:ext uri="{FF2B5EF4-FFF2-40B4-BE49-F238E27FC236}">
                <a16:creationId xmlns:a16="http://schemas.microsoft.com/office/drawing/2014/main" id="{CD09602F-6B27-90F0-3771-91074CE55281}"/>
              </a:ext>
            </a:extLst>
          </p:cNvPr>
          <p:cNvSpPr txBox="1"/>
          <p:nvPr/>
        </p:nvSpPr>
        <p:spPr>
          <a:xfrm>
            <a:off x="119603" y="5782173"/>
            <a:ext cx="3075017" cy="830997"/>
          </a:xfrm>
          <a:prstGeom prst="rect">
            <a:avLst/>
          </a:prstGeom>
          <a:solidFill>
            <a:schemeClr val="accent5">
              <a:lumMod val="20000"/>
              <a:lumOff val="80000"/>
            </a:schemeClr>
          </a:solidFill>
        </p:spPr>
        <p:txBody>
          <a:bodyPr wrap="square">
            <a:spAutoFit/>
          </a:bodyPr>
          <a:lstStyle/>
          <a:p>
            <a:r>
              <a:rPr lang="en-GB" sz="1600" dirty="0"/>
              <a:t>‘hard code’ the endpoint</a:t>
            </a:r>
          </a:p>
          <a:p>
            <a:r>
              <a:rPr lang="en-GB" sz="1600" dirty="0"/>
              <a:t>use Static URL</a:t>
            </a:r>
          </a:p>
          <a:p>
            <a:r>
              <a:rPr lang="en-GB" sz="1600" dirty="0"/>
              <a:t>What if a service dies?</a:t>
            </a:r>
          </a:p>
        </p:txBody>
      </p:sp>
      <p:sp>
        <p:nvSpPr>
          <p:cNvPr id="9" name="TextBox 8">
            <a:extLst>
              <a:ext uri="{FF2B5EF4-FFF2-40B4-BE49-F238E27FC236}">
                <a16:creationId xmlns:a16="http://schemas.microsoft.com/office/drawing/2014/main" id="{2AA48419-8D4B-7B37-8C49-3CC908E7122E}"/>
              </a:ext>
            </a:extLst>
          </p:cNvPr>
          <p:cNvSpPr txBox="1"/>
          <p:nvPr/>
        </p:nvSpPr>
        <p:spPr>
          <a:xfrm>
            <a:off x="2628783" y="5905283"/>
            <a:ext cx="672842" cy="584775"/>
          </a:xfrm>
          <a:prstGeom prst="rect">
            <a:avLst/>
          </a:prstGeom>
          <a:noFill/>
        </p:spPr>
        <p:txBody>
          <a:bodyPr wrap="square">
            <a:spAutoFit/>
          </a:bodyPr>
          <a:lstStyle/>
          <a:p>
            <a:r>
              <a:rPr lang="en-GB" sz="3200" b="1" dirty="0"/>
              <a:t>🤦‍♂️</a:t>
            </a:r>
            <a:endParaRPr lang="en-GB" sz="3200" dirty="0"/>
          </a:p>
        </p:txBody>
      </p:sp>
      <p:pic>
        <p:nvPicPr>
          <p:cNvPr id="1026" name="Picture 2" descr="File:AWS Simple Icons Networking Amazon Elastic Load ...">
            <a:extLst>
              <a:ext uri="{FF2B5EF4-FFF2-40B4-BE49-F238E27FC236}">
                <a16:creationId xmlns:a16="http://schemas.microsoft.com/office/drawing/2014/main" id="{BC9F7672-7726-FB49-7D89-A29FB6EE1D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1354" y="2956885"/>
            <a:ext cx="2107760" cy="210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927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D7B1-F389-41F3-B28E-4D49B6D80E9F}"/>
              </a:ext>
            </a:extLst>
          </p:cNvPr>
          <p:cNvSpPr>
            <a:spLocks noGrp="1"/>
          </p:cNvSpPr>
          <p:nvPr>
            <p:ph type="title"/>
          </p:nvPr>
        </p:nvSpPr>
        <p:spPr/>
        <p:txBody>
          <a:bodyPr/>
          <a:lstStyle/>
          <a:p>
            <a:r>
              <a:rPr lang="en-GB" dirty="0"/>
              <a:t>Communication between Microservices</a:t>
            </a:r>
            <a:br>
              <a:rPr lang="en-GB" dirty="0"/>
            </a:br>
            <a:endParaRPr lang="en-GB" dirty="0"/>
          </a:p>
        </p:txBody>
      </p:sp>
      <p:sp>
        <p:nvSpPr>
          <p:cNvPr id="3" name="Content Placeholder 2">
            <a:extLst>
              <a:ext uri="{FF2B5EF4-FFF2-40B4-BE49-F238E27FC236}">
                <a16:creationId xmlns:a16="http://schemas.microsoft.com/office/drawing/2014/main" id="{A889128C-16F9-423B-94F0-7E2EDD4FE2B7}"/>
              </a:ext>
            </a:extLst>
          </p:cNvPr>
          <p:cNvSpPr>
            <a:spLocks noGrp="1"/>
          </p:cNvSpPr>
          <p:nvPr>
            <p:ph idx="1"/>
          </p:nvPr>
        </p:nvSpPr>
        <p:spPr/>
        <p:txBody>
          <a:bodyPr/>
          <a:lstStyle/>
          <a:p>
            <a:r>
              <a:rPr lang="en-GB" dirty="0"/>
              <a:t>East/West – Load Balancing</a:t>
            </a:r>
          </a:p>
          <a:p>
            <a:endParaRPr lang="en-GB" dirty="0"/>
          </a:p>
          <a:p>
            <a:r>
              <a:rPr lang="en-GB" dirty="0"/>
              <a:t>AWS ELB</a:t>
            </a:r>
          </a:p>
          <a:p>
            <a:pPr marL="0" indent="0">
              <a:buNone/>
            </a:pPr>
            <a:endParaRPr lang="en-GB" dirty="0"/>
          </a:p>
        </p:txBody>
      </p:sp>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90916A82-1EF4-4733-A4E8-365192C48104}"/>
                  </a:ext>
                </a:extLst>
              </p14:cNvPr>
              <p14:cNvContentPartPr/>
              <p14:nvPr/>
            </p14:nvContentPartPr>
            <p14:xfrm>
              <a:off x="8577557" y="4225406"/>
              <a:ext cx="32040" cy="360"/>
            </p14:xfrm>
          </p:contentPart>
        </mc:Choice>
        <mc:Fallback xmlns="">
          <p:pic>
            <p:nvPicPr>
              <p:cNvPr id="31" name="Ink 30">
                <a:extLst>
                  <a:ext uri="{FF2B5EF4-FFF2-40B4-BE49-F238E27FC236}">
                    <a16:creationId xmlns:a16="http://schemas.microsoft.com/office/drawing/2014/main" id="{90916A82-1EF4-4733-A4E8-365192C48104}"/>
                  </a:ext>
                </a:extLst>
              </p:cNvPr>
              <p:cNvPicPr/>
              <p:nvPr/>
            </p:nvPicPr>
            <p:blipFill>
              <a:blip r:embed="rId4"/>
              <a:stretch>
                <a:fillRect/>
              </a:stretch>
            </p:blipFill>
            <p:spPr>
              <a:xfrm>
                <a:off x="8568557" y="4216406"/>
                <a:ext cx="49680" cy="18000"/>
              </a:xfrm>
              <a:prstGeom prst="rect">
                <a:avLst/>
              </a:prstGeom>
            </p:spPr>
          </p:pic>
        </mc:Fallback>
      </mc:AlternateContent>
      <p:grpSp>
        <p:nvGrpSpPr>
          <p:cNvPr id="56" name="Group 55">
            <a:extLst>
              <a:ext uri="{FF2B5EF4-FFF2-40B4-BE49-F238E27FC236}">
                <a16:creationId xmlns:a16="http://schemas.microsoft.com/office/drawing/2014/main" id="{D561D4A4-31ED-4F53-911C-25FC2CB3B488}"/>
              </a:ext>
            </a:extLst>
          </p:cNvPr>
          <p:cNvGrpSpPr/>
          <p:nvPr/>
        </p:nvGrpSpPr>
        <p:grpSpPr>
          <a:xfrm>
            <a:off x="9569717" y="2250962"/>
            <a:ext cx="307440" cy="3173400"/>
            <a:chOff x="9569717" y="2250962"/>
            <a:chExt cx="307440" cy="3173400"/>
          </a:xfrm>
        </p:grpSpPr>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F02783F5-1181-4BA9-AC23-B8F1A66EAEC8}"/>
                    </a:ext>
                  </a:extLst>
                </p14:cNvPr>
                <p14:cNvContentPartPr/>
                <p14:nvPr/>
              </p14:nvContentPartPr>
              <p14:xfrm>
                <a:off x="9607517" y="2250962"/>
                <a:ext cx="269640" cy="682920"/>
              </p14:xfrm>
            </p:contentPart>
          </mc:Choice>
          <mc:Fallback xmlns="">
            <p:pic>
              <p:nvPicPr>
                <p:cNvPr id="29" name="Ink 28">
                  <a:extLst>
                    <a:ext uri="{FF2B5EF4-FFF2-40B4-BE49-F238E27FC236}">
                      <a16:creationId xmlns:a16="http://schemas.microsoft.com/office/drawing/2014/main" id="{F02783F5-1181-4BA9-AC23-B8F1A66EAEC8}"/>
                    </a:ext>
                  </a:extLst>
                </p:cNvPr>
                <p:cNvPicPr/>
                <p:nvPr/>
              </p:nvPicPr>
              <p:blipFill>
                <a:blip r:embed="rId8"/>
                <a:stretch>
                  <a:fillRect/>
                </a:stretch>
              </p:blipFill>
              <p:spPr>
                <a:xfrm>
                  <a:off x="9598517" y="2242322"/>
                  <a:ext cx="28728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4F14C070-3F47-4918-A3D1-4B8640FD99F3}"/>
                    </a:ext>
                  </a:extLst>
                </p14:cNvPr>
                <p14:cNvContentPartPr/>
                <p14:nvPr/>
              </p14:nvContentPartPr>
              <p14:xfrm>
                <a:off x="9569717" y="5417162"/>
                <a:ext cx="720" cy="7200"/>
              </p14:xfrm>
            </p:contentPart>
          </mc:Choice>
          <mc:Fallback xmlns="">
            <p:pic>
              <p:nvPicPr>
                <p:cNvPr id="25" name="Ink 24">
                  <a:extLst>
                    <a:ext uri="{FF2B5EF4-FFF2-40B4-BE49-F238E27FC236}">
                      <a16:creationId xmlns:a16="http://schemas.microsoft.com/office/drawing/2014/main" id="{4F14C070-3F47-4918-A3D1-4B8640FD99F3}"/>
                    </a:ext>
                  </a:extLst>
                </p:cNvPr>
                <p:cNvPicPr/>
                <p:nvPr/>
              </p:nvPicPr>
              <p:blipFill>
                <a:blip r:embed="rId10"/>
                <a:stretch>
                  <a:fillRect/>
                </a:stretch>
              </p:blipFill>
              <p:spPr>
                <a:xfrm>
                  <a:off x="9561077" y="5408162"/>
                  <a:ext cx="18360" cy="24840"/>
                </a:xfrm>
                <a:prstGeom prst="rect">
                  <a:avLst/>
                </a:prstGeom>
              </p:spPr>
            </p:pic>
          </mc:Fallback>
        </mc:AlternateContent>
      </p:grpSp>
      <p:sp>
        <p:nvSpPr>
          <p:cNvPr id="5" name="Rounded Rectangle 4">
            <a:extLst>
              <a:ext uri="{FF2B5EF4-FFF2-40B4-BE49-F238E27FC236}">
                <a16:creationId xmlns:a16="http://schemas.microsoft.com/office/drawing/2014/main" id="{5C63D357-DF94-C547-94F2-84A071460E82}"/>
              </a:ext>
            </a:extLst>
          </p:cNvPr>
          <p:cNvSpPr/>
          <p:nvPr/>
        </p:nvSpPr>
        <p:spPr>
          <a:xfrm>
            <a:off x="4713954" y="2726518"/>
            <a:ext cx="1626215" cy="2997775"/>
          </a:xfrm>
          <a:prstGeom prst="roundRect">
            <a:avLst>
              <a:gd name="adj" fmla="val 30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3F90590-34D0-CC4D-B771-E6EA2E592C9C}"/>
              </a:ext>
            </a:extLst>
          </p:cNvPr>
          <p:cNvCxnSpPr/>
          <p:nvPr/>
        </p:nvCxnSpPr>
        <p:spPr>
          <a:xfrm>
            <a:off x="5380383" y="4225406"/>
            <a:ext cx="5181600" cy="0"/>
          </a:xfrm>
          <a:prstGeom prst="line">
            <a:avLst/>
          </a:prstGeom>
          <a:ln w="635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0973CFB-F483-6448-BAAD-B863DB6B0DDC}"/>
              </a:ext>
            </a:extLst>
          </p:cNvPr>
          <p:cNvSpPr/>
          <p:nvPr/>
        </p:nvSpPr>
        <p:spPr>
          <a:xfrm>
            <a:off x="5156001" y="3112405"/>
            <a:ext cx="742121" cy="74212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A8C1CC8-173D-D249-BC54-9B580BE085AC}"/>
              </a:ext>
            </a:extLst>
          </p:cNvPr>
          <p:cNvSpPr/>
          <p:nvPr/>
        </p:nvSpPr>
        <p:spPr>
          <a:xfrm>
            <a:off x="5156001" y="4623153"/>
            <a:ext cx="742121" cy="74212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EFF1BF-A11B-8B4B-BE50-4BA198BF370A}"/>
              </a:ext>
            </a:extLst>
          </p:cNvPr>
          <p:cNvSpPr txBox="1"/>
          <p:nvPr/>
        </p:nvSpPr>
        <p:spPr>
          <a:xfrm>
            <a:off x="5394540" y="3338161"/>
            <a:ext cx="265043" cy="276839"/>
          </a:xfrm>
          <a:prstGeom prst="rect">
            <a:avLst/>
          </a:prstGeom>
        </p:spPr>
        <p:txBody>
          <a:bodyPr vert="horz" wrap="square" lIns="0" tIns="0" rIns="0" bIns="0" rtlCol="0" anchor="t" anchorCtr="0">
            <a:normAutofit/>
          </a:bodyPr>
          <a:lstStyle/>
          <a:p>
            <a:pPr algn="ctr"/>
            <a:r>
              <a:rPr lang="en-US" b="1" dirty="0">
                <a:latin typeface="Montserrat" pitchFamily="2" charset="77"/>
              </a:rPr>
              <a:t>A</a:t>
            </a:r>
          </a:p>
        </p:txBody>
      </p:sp>
      <p:sp>
        <p:nvSpPr>
          <p:cNvPr id="26" name="TextBox 25">
            <a:extLst>
              <a:ext uri="{FF2B5EF4-FFF2-40B4-BE49-F238E27FC236}">
                <a16:creationId xmlns:a16="http://schemas.microsoft.com/office/drawing/2014/main" id="{F35854C7-B150-5F40-9D44-39BEE5C6A918}"/>
              </a:ext>
            </a:extLst>
          </p:cNvPr>
          <p:cNvSpPr txBox="1"/>
          <p:nvPr/>
        </p:nvSpPr>
        <p:spPr>
          <a:xfrm>
            <a:off x="5394540" y="4862160"/>
            <a:ext cx="265043" cy="276839"/>
          </a:xfrm>
          <a:prstGeom prst="rect">
            <a:avLst/>
          </a:prstGeom>
        </p:spPr>
        <p:txBody>
          <a:bodyPr vert="horz" wrap="square" lIns="0" tIns="0" rIns="0" bIns="0" rtlCol="0" anchor="t" anchorCtr="0">
            <a:normAutofit/>
          </a:bodyPr>
          <a:lstStyle/>
          <a:p>
            <a:pPr algn="ctr"/>
            <a:r>
              <a:rPr lang="en-US" b="1" dirty="0">
                <a:latin typeface="Montserrat" pitchFamily="2" charset="77"/>
              </a:rPr>
              <a:t>B</a:t>
            </a:r>
          </a:p>
        </p:txBody>
      </p:sp>
      <p:sp>
        <p:nvSpPr>
          <p:cNvPr id="11" name="Oval 10">
            <a:extLst>
              <a:ext uri="{FF2B5EF4-FFF2-40B4-BE49-F238E27FC236}">
                <a16:creationId xmlns:a16="http://schemas.microsoft.com/office/drawing/2014/main" id="{64023DA2-3BF3-E949-96BD-B96C61CDEF6D}"/>
              </a:ext>
            </a:extLst>
          </p:cNvPr>
          <p:cNvSpPr/>
          <p:nvPr/>
        </p:nvSpPr>
        <p:spPr>
          <a:xfrm>
            <a:off x="8859806" y="2775667"/>
            <a:ext cx="522733" cy="52273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CE0F540-7C11-6D4A-9A04-FDD9F1490A46}"/>
              </a:ext>
            </a:extLst>
          </p:cNvPr>
          <p:cNvSpPr/>
          <p:nvPr/>
        </p:nvSpPr>
        <p:spPr>
          <a:xfrm>
            <a:off x="8859806" y="3467069"/>
            <a:ext cx="522733" cy="52273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A01FE4D-640B-6342-812C-E3B286BC71AD}"/>
              </a:ext>
            </a:extLst>
          </p:cNvPr>
          <p:cNvSpPr/>
          <p:nvPr/>
        </p:nvSpPr>
        <p:spPr>
          <a:xfrm>
            <a:off x="8859806" y="4458692"/>
            <a:ext cx="522733" cy="52273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C932F84-3784-9241-A820-E254F1CDF21A}"/>
              </a:ext>
            </a:extLst>
          </p:cNvPr>
          <p:cNvSpPr/>
          <p:nvPr/>
        </p:nvSpPr>
        <p:spPr>
          <a:xfrm>
            <a:off x="8859806" y="5150094"/>
            <a:ext cx="522733" cy="52273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E465589-AA37-254C-A8F5-0A62F4870EDE}"/>
              </a:ext>
            </a:extLst>
          </p:cNvPr>
          <p:cNvSpPr/>
          <p:nvPr/>
        </p:nvSpPr>
        <p:spPr>
          <a:xfrm>
            <a:off x="5156001" y="1765991"/>
            <a:ext cx="742121" cy="742121"/>
          </a:xfrm>
          <a:prstGeom prst="roundRect">
            <a:avLst>
              <a:gd name="adj" fmla="val 2381"/>
            </a:avLst>
          </a:prstGeom>
          <a:solidFill>
            <a:srgbClr val="00CEF9"/>
          </a:solidFill>
          <a:ln>
            <a:solidFill>
              <a:srgbClr val="00C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7C7845B-ADD7-C944-942C-1C82432BA2D8}"/>
              </a:ext>
            </a:extLst>
          </p:cNvPr>
          <p:cNvSpPr/>
          <p:nvPr/>
        </p:nvSpPr>
        <p:spPr>
          <a:xfrm>
            <a:off x="5156001" y="5953679"/>
            <a:ext cx="742121" cy="742121"/>
          </a:xfrm>
          <a:prstGeom prst="roundRect">
            <a:avLst>
              <a:gd name="adj" fmla="val 2381"/>
            </a:avLst>
          </a:prstGeom>
          <a:solidFill>
            <a:srgbClr val="00CEF9"/>
          </a:solidFill>
          <a:ln>
            <a:solidFill>
              <a:srgbClr val="00C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E330DAC-A05B-7D4F-8716-790A3ED6F6E4}"/>
              </a:ext>
            </a:extLst>
          </p:cNvPr>
          <p:cNvSpPr/>
          <p:nvPr/>
        </p:nvSpPr>
        <p:spPr>
          <a:xfrm>
            <a:off x="1535594" y="3561140"/>
            <a:ext cx="1328530" cy="1328530"/>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EF442A5-FCC6-EB4B-A14C-F239E0A3BDD1}"/>
              </a:ext>
            </a:extLst>
          </p:cNvPr>
          <p:cNvCxnSpPr>
            <a:cxnSpLocks/>
          </p:cNvCxnSpPr>
          <p:nvPr/>
        </p:nvCxnSpPr>
        <p:spPr>
          <a:xfrm flipH="1">
            <a:off x="2875723" y="4225406"/>
            <a:ext cx="927651"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C4E96D6-4DAB-E145-A323-1E30F545CA52}"/>
              </a:ext>
            </a:extLst>
          </p:cNvPr>
          <p:cNvCxnSpPr/>
          <p:nvPr/>
        </p:nvCxnSpPr>
        <p:spPr>
          <a:xfrm flipV="1">
            <a:off x="3803374" y="3561140"/>
            <a:ext cx="1192696" cy="6642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1647BA6-B403-B843-A8A2-FE8D7B25ABD3}"/>
              </a:ext>
            </a:extLst>
          </p:cNvPr>
          <p:cNvCxnSpPr>
            <a:cxnSpLocks/>
          </p:cNvCxnSpPr>
          <p:nvPr/>
        </p:nvCxnSpPr>
        <p:spPr>
          <a:xfrm>
            <a:off x="3801208" y="4225404"/>
            <a:ext cx="1192696" cy="6642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46338B8-D0C9-3448-B094-D9A7531AEDFC}"/>
              </a:ext>
            </a:extLst>
          </p:cNvPr>
          <p:cNvCxnSpPr>
            <a:cxnSpLocks/>
          </p:cNvCxnSpPr>
          <p:nvPr/>
        </p:nvCxnSpPr>
        <p:spPr>
          <a:xfrm>
            <a:off x="5527061" y="5365274"/>
            <a:ext cx="0" cy="91625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433505A-07A0-AF48-9EF9-20F6FDE15CBC}"/>
              </a:ext>
            </a:extLst>
          </p:cNvPr>
          <p:cNvCxnSpPr>
            <a:cxnSpLocks/>
          </p:cNvCxnSpPr>
          <p:nvPr/>
        </p:nvCxnSpPr>
        <p:spPr>
          <a:xfrm flipV="1">
            <a:off x="5527061" y="2237710"/>
            <a:ext cx="0" cy="89452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47B9F18-BD1E-CD4B-8BFC-B7636EA1728C}"/>
              </a:ext>
            </a:extLst>
          </p:cNvPr>
          <p:cNvSpPr txBox="1"/>
          <p:nvPr/>
        </p:nvSpPr>
        <p:spPr>
          <a:xfrm>
            <a:off x="879813" y="5039585"/>
            <a:ext cx="2650435" cy="1019910"/>
          </a:xfrm>
          <a:prstGeom prst="rect">
            <a:avLst/>
          </a:prstGeom>
        </p:spPr>
        <p:txBody>
          <a:bodyPr vert="horz" wrap="square" lIns="0" tIns="0" rIns="0" bIns="0" rtlCol="0" anchor="t" anchorCtr="0">
            <a:normAutofit/>
          </a:bodyPr>
          <a:lstStyle/>
          <a:p>
            <a:pPr algn="ctr"/>
            <a:r>
              <a:rPr lang="en-US" dirty="0"/>
              <a:t>Calling service</a:t>
            </a:r>
          </a:p>
        </p:txBody>
      </p:sp>
      <p:sp>
        <p:nvSpPr>
          <p:cNvPr id="47" name="TextBox 46">
            <a:extLst>
              <a:ext uri="{FF2B5EF4-FFF2-40B4-BE49-F238E27FC236}">
                <a16:creationId xmlns:a16="http://schemas.microsoft.com/office/drawing/2014/main" id="{6D551950-00B2-EF44-A014-4BFF126EAFCB}"/>
              </a:ext>
            </a:extLst>
          </p:cNvPr>
          <p:cNvSpPr txBox="1"/>
          <p:nvPr/>
        </p:nvSpPr>
        <p:spPr>
          <a:xfrm>
            <a:off x="6133646" y="1870036"/>
            <a:ext cx="2650435" cy="622837"/>
          </a:xfrm>
          <a:prstGeom prst="rect">
            <a:avLst/>
          </a:prstGeom>
        </p:spPr>
        <p:txBody>
          <a:bodyPr vert="horz" wrap="square" lIns="0" tIns="0" rIns="0" bIns="0" rtlCol="0" anchor="t" anchorCtr="0">
            <a:normAutofit/>
          </a:bodyPr>
          <a:lstStyle/>
          <a:p>
            <a:r>
              <a:rPr lang="en-US" dirty="0"/>
              <a:t>SCNE – Out to extra Nodes</a:t>
            </a:r>
          </a:p>
        </p:txBody>
      </p:sp>
      <p:sp>
        <p:nvSpPr>
          <p:cNvPr id="48" name="TextBox 47">
            <a:extLst>
              <a:ext uri="{FF2B5EF4-FFF2-40B4-BE49-F238E27FC236}">
                <a16:creationId xmlns:a16="http://schemas.microsoft.com/office/drawing/2014/main" id="{71F52E67-CBF4-D948-B983-EC5AFD479AC8}"/>
              </a:ext>
            </a:extLst>
          </p:cNvPr>
          <p:cNvSpPr txBox="1"/>
          <p:nvPr/>
        </p:nvSpPr>
        <p:spPr>
          <a:xfrm>
            <a:off x="7753042" y="6019884"/>
            <a:ext cx="2650435" cy="1019910"/>
          </a:xfrm>
          <a:prstGeom prst="rect">
            <a:avLst/>
          </a:prstGeom>
        </p:spPr>
        <p:txBody>
          <a:bodyPr vert="horz" wrap="square" lIns="0" tIns="0" rIns="0" bIns="0" rtlCol="0" anchor="t" anchorCtr="0">
            <a:normAutofit/>
          </a:bodyPr>
          <a:lstStyle/>
          <a:p>
            <a:pPr algn="ctr"/>
            <a:r>
              <a:rPr lang="en-US" dirty="0"/>
              <a:t>Microservices across availability zones</a:t>
            </a:r>
          </a:p>
        </p:txBody>
      </p:sp>
      <p:sp>
        <p:nvSpPr>
          <p:cNvPr id="49" name="TextBox 48">
            <a:extLst>
              <a:ext uri="{FF2B5EF4-FFF2-40B4-BE49-F238E27FC236}">
                <a16:creationId xmlns:a16="http://schemas.microsoft.com/office/drawing/2014/main" id="{C4E81C1F-43CA-7940-9687-B7003F416798}"/>
              </a:ext>
            </a:extLst>
          </p:cNvPr>
          <p:cNvSpPr txBox="1"/>
          <p:nvPr/>
        </p:nvSpPr>
        <p:spPr>
          <a:xfrm>
            <a:off x="9742337" y="3298400"/>
            <a:ext cx="2650435" cy="316599"/>
          </a:xfrm>
          <a:prstGeom prst="rect">
            <a:avLst/>
          </a:prstGeom>
        </p:spPr>
        <p:txBody>
          <a:bodyPr vert="horz" wrap="square" lIns="0" tIns="0" rIns="0" bIns="0" rtlCol="0" anchor="t" anchorCtr="0">
            <a:normAutofit/>
          </a:bodyPr>
          <a:lstStyle/>
          <a:p>
            <a:r>
              <a:rPr lang="en-US" b="1" dirty="0">
                <a:latin typeface="Montserrat" pitchFamily="2" charset="77"/>
              </a:rPr>
              <a:t>AZ-1</a:t>
            </a:r>
          </a:p>
        </p:txBody>
      </p:sp>
      <p:sp>
        <p:nvSpPr>
          <p:cNvPr id="50" name="TextBox 49">
            <a:extLst>
              <a:ext uri="{FF2B5EF4-FFF2-40B4-BE49-F238E27FC236}">
                <a16:creationId xmlns:a16="http://schemas.microsoft.com/office/drawing/2014/main" id="{EA505AB3-B9C2-BD4E-935C-741AD0BD74DA}"/>
              </a:ext>
            </a:extLst>
          </p:cNvPr>
          <p:cNvSpPr txBox="1"/>
          <p:nvPr/>
        </p:nvSpPr>
        <p:spPr>
          <a:xfrm>
            <a:off x="9702580" y="4915165"/>
            <a:ext cx="2650435" cy="316599"/>
          </a:xfrm>
          <a:prstGeom prst="rect">
            <a:avLst/>
          </a:prstGeom>
        </p:spPr>
        <p:txBody>
          <a:bodyPr vert="horz" wrap="square" lIns="0" tIns="0" rIns="0" bIns="0" rtlCol="0" anchor="t" anchorCtr="0">
            <a:normAutofit/>
          </a:bodyPr>
          <a:lstStyle/>
          <a:p>
            <a:r>
              <a:rPr lang="en-US" b="1" dirty="0">
                <a:latin typeface="Montserrat" pitchFamily="2" charset="77"/>
              </a:rPr>
              <a:t>AZ-1</a:t>
            </a:r>
          </a:p>
        </p:txBody>
      </p:sp>
    </p:spTree>
    <p:extLst>
      <p:ext uri="{BB962C8B-B14F-4D97-AF65-F5344CB8AC3E}">
        <p14:creationId xmlns:p14="http://schemas.microsoft.com/office/powerpoint/2010/main" val="208414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711C2-137A-0442-AFC1-1422E87EED37}"/>
              </a:ext>
            </a:extLst>
          </p:cNvPr>
          <p:cNvSpPr>
            <a:spLocks noGrp="1"/>
          </p:cNvSpPr>
          <p:nvPr>
            <p:ph type="body" sz="quarter" idx="15"/>
          </p:nvPr>
        </p:nvSpPr>
        <p:spPr>
          <a:xfrm>
            <a:off x="4706911" y="1349986"/>
            <a:ext cx="7100914" cy="5119407"/>
          </a:xfrm>
        </p:spPr>
        <p:txBody>
          <a:bodyPr/>
          <a:lstStyle/>
          <a:p>
            <a:r>
              <a:rPr lang="en-GB" dirty="0"/>
              <a:t>East/West – Load Balancing</a:t>
            </a:r>
          </a:p>
          <a:p>
            <a:endParaRPr lang="en-GB" dirty="0"/>
          </a:p>
          <a:p>
            <a:r>
              <a:rPr lang="en-GB" dirty="0"/>
              <a:t>AWS ELB</a:t>
            </a:r>
          </a:p>
          <a:p>
            <a:pPr lvl="1"/>
            <a:r>
              <a:rPr lang="en-GB" dirty="0"/>
              <a:t>Application Load Balancer (HTTP)</a:t>
            </a:r>
          </a:p>
          <a:p>
            <a:pPr lvl="1"/>
            <a:r>
              <a:rPr lang="en-GB" dirty="0"/>
              <a:t>Network Load Balancer (TCP/UDP)</a:t>
            </a:r>
          </a:p>
          <a:p>
            <a:pPr lvl="1"/>
            <a:r>
              <a:rPr lang="en-GB" dirty="0"/>
              <a:t>Classic load Balancer – Deprecated (HTTP/TCP)</a:t>
            </a:r>
          </a:p>
          <a:p>
            <a:endParaRPr lang="en-GB" dirty="0"/>
          </a:p>
          <a:p>
            <a:endParaRPr lang="en-US" dirty="0"/>
          </a:p>
        </p:txBody>
      </p:sp>
      <p:sp>
        <p:nvSpPr>
          <p:cNvPr id="3" name="Slide Number Placeholder 2">
            <a:extLst>
              <a:ext uri="{FF2B5EF4-FFF2-40B4-BE49-F238E27FC236}">
                <a16:creationId xmlns:a16="http://schemas.microsoft.com/office/drawing/2014/main" id="{97AE8DC1-2F91-5E4E-A5B4-D09095F0C008}"/>
              </a:ext>
            </a:extLst>
          </p:cNvPr>
          <p:cNvSpPr>
            <a:spLocks noGrp="1"/>
          </p:cNvSpPr>
          <p:nvPr>
            <p:ph type="sldNum" sz="quarter" idx="4"/>
          </p:nvPr>
        </p:nvSpPr>
        <p:spPr/>
        <p:txBody>
          <a:bodyPr/>
          <a:lstStyle/>
          <a:p>
            <a:fld id="{EF892D59-8F09-EF4B-AD6D-DA609442F868}" type="slidenum">
              <a:rPr lang="en-GB" smtClean="0"/>
              <a:pPr/>
              <a:t>5</a:t>
            </a:fld>
            <a:endParaRPr lang="en-GB" dirty="0"/>
          </a:p>
        </p:txBody>
      </p:sp>
      <p:sp>
        <p:nvSpPr>
          <p:cNvPr id="4" name="Text Placeholder 3">
            <a:extLst>
              <a:ext uri="{FF2B5EF4-FFF2-40B4-BE49-F238E27FC236}">
                <a16:creationId xmlns:a16="http://schemas.microsoft.com/office/drawing/2014/main" id="{A25AE4BE-3EA6-6641-B580-7BC1CF4933E1}"/>
              </a:ext>
            </a:extLst>
          </p:cNvPr>
          <p:cNvSpPr>
            <a:spLocks noGrp="1"/>
          </p:cNvSpPr>
          <p:nvPr>
            <p:ph type="body" sz="quarter" idx="10"/>
          </p:nvPr>
        </p:nvSpPr>
        <p:spPr/>
        <p:txBody>
          <a:bodyPr/>
          <a:lstStyle/>
          <a:p>
            <a:r>
              <a:rPr lang="en-GB" sz="3200" dirty="0"/>
              <a:t>Communication between Microservices</a:t>
            </a:r>
            <a:br>
              <a:rPr lang="en-GB" dirty="0"/>
            </a:br>
            <a:endParaRPr lang="en-US" dirty="0"/>
          </a:p>
        </p:txBody>
      </p:sp>
      <p:sp>
        <p:nvSpPr>
          <p:cNvPr id="6" name="TextBox 5">
            <a:extLst>
              <a:ext uri="{FF2B5EF4-FFF2-40B4-BE49-F238E27FC236}">
                <a16:creationId xmlns:a16="http://schemas.microsoft.com/office/drawing/2014/main" id="{DDB5ECBB-C399-E88F-3645-1087A727EB36}"/>
              </a:ext>
            </a:extLst>
          </p:cNvPr>
          <p:cNvSpPr txBox="1"/>
          <p:nvPr/>
        </p:nvSpPr>
        <p:spPr>
          <a:xfrm>
            <a:off x="4166589" y="3909689"/>
            <a:ext cx="7900494" cy="1200329"/>
          </a:xfrm>
          <a:prstGeom prst="rect">
            <a:avLst/>
          </a:prstGeom>
          <a:solidFill>
            <a:schemeClr val="accent5">
              <a:lumMod val="20000"/>
              <a:lumOff val="80000"/>
            </a:schemeClr>
          </a:solidFill>
        </p:spPr>
        <p:txBody>
          <a:bodyPr wrap="square">
            <a:spAutoFit/>
          </a:bodyPr>
          <a:lstStyle/>
          <a:p>
            <a:r>
              <a:rPr lang="en-GB" dirty="0"/>
              <a:t>(Classic) LB needed to be replaced by ALB and NLB</a:t>
            </a:r>
          </a:p>
          <a:p>
            <a:r>
              <a:rPr lang="en-GB" dirty="0"/>
              <a:t>ALB &amp; NLB can work internally or with the internet</a:t>
            </a:r>
          </a:p>
          <a:p>
            <a:endParaRPr lang="en-GB" dirty="0"/>
          </a:p>
          <a:p>
            <a:r>
              <a:rPr lang="en-GB" b="1" dirty="0"/>
              <a:t>NLB can register containers (using ECS) running microservices</a:t>
            </a:r>
          </a:p>
        </p:txBody>
      </p:sp>
    </p:spTree>
    <p:extLst>
      <p:ext uri="{BB962C8B-B14F-4D97-AF65-F5344CB8AC3E}">
        <p14:creationId xmlns:p14="http://schemas.microsoft.com/office/powerpoint/2010/main" val="1382332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DD385-99CA-4C77-82BC-6FE75E769B01}"/>
              </a:ext>
            </a:extLst>
          </p:cNvPr>
          <p:cNvSpPr>
            <a:spLocks noGrp="1"/>
          </p:cNvSpPr>
          <p:nvPr>
            <p:ph type="body" sz="quarter" idx="15"/>
          </p:nvPr>
        </p:nvSpPr>
        <p:spPr>
          <a:xfrm>
            <a:off x="4821381" y="532569"/>
            <a:ext cx="7220523" cy="5674268"/>
          </a:xfrm>
        </p:spPr>
        <p:txBody>
          <a:bodyPr/>
          <a:lstStyle/>
          <a:p>
            <a:pPr marL="285750" indent="-285750" algn="l">
              <a:buFont typeface="Arial" panose="020B0604020202020204" pitchFamily="34" charset="0"/>
              <a:buChar char="•"/>
            </a:pPr>
            <a:r>
              <a:rPr lang="en-GB" b="0" i="0" dirty="0">
                <a:solidFill>
                  <a:srgbClr val="2A3B4F"/>
                </a:solidFill>
                <a:effectLst/>
                <a:latin typeface="Lato"/>
              </a:rPr>
              <a:t>AWS </a:t>
            </a:r>
            <a:r>
              <a:rPr lang="en-GB" b="1" i="0" dirty="0" err="1">
                <a:solidFill>
                  <a:srgbClr val="2A3B4F"/>
                </a:solidFill>
                <a:effectLst/>
                <a:latin typeface="Lato"/>
              </a:rPr>
              <a:t>Fargate</a:t>
            </a:r>
            <a:r>
              <a:rPr lang="en-GB" b="0" i="0" dirty="0">
                <a:solidFill>
                  <a:srgbClr val="2A3B4F"/>
                </a:solidFill>
                <a:effectLst/>
                <a:latin typeface="Lato"/>
              </a:rPr>
              <a:t> is a compute engine for Elastic Container Service (</a:t>
            </a:r>
            <a:r>
              <a:rPr lang="en-GB" b="1" i="0" dirty="0">
                <a:solidFill>
                  <a:srgbClr val="2A3B4F"/>
                </a:solidFill>
                <a:effectLst/>
                <a:latin typeface="Lato"/>
              </a:rPr>
              <a:t>ECS</a:t>
            </a:r>
            <a:r>
              <a:rPr lang="en-GB" b="0" i="0" dirty="0">
                <a:solidFill>
                  <a:srgbClr val="2A3B4F"/>
                </a:solidFill>
                <a:effectLst/>
                <a:latin typeface="Lato"/>
              </a:rPr>
              <a:t>) </a:t>
            </a:r>
          </a:p>
          <a:p>
            <a:pPr marL="285750" indent="-285750" algn="l">
              <a:buFont typeface="Arial" panose="020B0604020202020204" pitchFamily="34" charset="0"/>
              <a:buChar char="•"/>
            </a:pPr>
            <a:r>
              <a:rPr lang="en-GB" b="0" i="0" dirty="0">
                <a:solidFill>
                  <a:srgbClr val="2A3B4F"/>
                </a:solidFill>
                <a:effectLst/>
                <a:latin typeface="Lato"/>
              </a:rPr>
              <a:t>Can create and deploy containers with no need to set up servers </a:t>
            </a:r>
          </a:p>
          <a:p>
            <a:pPr marL="285750" indent="-285750" algn="l">
              <a:buFont typeface="Arial" panose="020B0604020202020204" pitchFamily="34" charset="0"/>
              <a:buChar char="•"/>
            </a:pPr>
            <a:r>
              <a:rPr lang="en-GB" b="0" i="0" dirty="0">
                <a:solidFill>
                  <a:srgbClr val="2A3B4F"/>
                </a:solidFill>
                <a:effectLst/>
                <a:latin typeface="Lato"/>
              </a:rPr>
              <a:t>You will use Elastic Container Registry (ECR) + ECS to create a managed Docker repository for your images</a:t>
            </a:r>
          </a:p>
          <a:p>
            <a:pPr marL="285750" indent="-285750" algn="l">
              <a:buFont typeface="Arial" panose="020B0604020202020204" pitchFamily="34" charset="0"/>
              <a:buChar char="•"/>
            </a:pPr>
            <a:r>
              <a:rPr lang="en-GB" b="0" i="0" dirty="0">
                <a:solidFill>
                  <a:srgbClr val="2A3B4F"/>
                </a:solidFill>
                <a:effectLst/>
                <a:latin typeface="Lato"/>
              </a:rPr>
              <a:t>You will use </a:t>
            </a:r>
            <a:r>
              <a:rPr lang="en-GB" b="1" i="0" dirty="0">
                <a:solidFill>
                  <a:srgbClr val="2A3B4F"/>
                </a:solidFill>
                <a:effectLst/>
                <a:latin typeface="Lato"/>
              </a:rPr>
              <a:t>S3</a:t>
            </a:r>
            <a:r>
              <a:rPr lang="en-GB" b="0" i="0" dirty="0">
                <a:solidFill>
                  <a:srgbClr val="2A3B4F"/>
                </a:solidFill>
                <a:effectLst/>
                <a:latin typeface="Lato"/>
              </a:rPr>
              <a:t> and </a:t>
            </a:r>
            <a:r>
              <a:rPr lang="en-GB" b="1" i="0" dirty="0">
                <a:solidFill>
                  <a:srgbClr val="2A3B4F"/>
                </a:solidFill>
                <a:effectLst/>
                <a:latin typeface="Lato"/>
              </a:rPr>
              <a:t>IAM</a:t>
            </a:r>
            <a:r>
              <a:rPr lang="en-GB" b="0" i="0" dirty="0">
                <a:solidFill>
                  <a:srgbClr val="2A3B4F"/>
                </a:solidFill>
                <a:effectLst/>
                <a:latin typeface="Lato"/>
              </a:rPr>
              <a:t> to manage your containers. </a:t>
            </a:r>
          </a:p>
          <a:p>
            <a:pPr marL="285750" indent="-285750" algn="l">
              <a:buFont typeface="Arial" panose="020B0604020202020204" pitchFamily="34" charset="0"/>
              <a:buChar char="•"/>
            </a:pPr>
            <a:r>
              <a:rPr lang="en-GB" b="0" i="0" dirty="0">
                <a:solidFill>
                  <a:srgbClr val="2A3B4F"/>
                </a:solidFill>
                <a:effectLst/>
                <a:latin typeface="Lato"/>
              </a:rPr>
              <a:t>You will build a Docker container image with Amazon </a:t>
            </a:r>
            <a:r>
              <a:rPr lang="en-GB" b="1" i="0" dirty="0" err="1">
                <a:solidFill>
                  <a:srgbClr val="2A3B4F"/>
                </a:solidFill>
                <a:effectLst/>
                <a:latin typeface="Lato"/>
              </a:rPr>
              <a:t>CodeBuild</a:t>
            </a:r>
            <a:r>
              <a:rPr lang="en-GB" b="0" i="0" dirty="0">
                <a:solidFill>
                  <a:srgbClr val="2A3B4F"/>
                </a:solidFill>
                <a:effectLst/>
                <a:latin typeface="Lato"/>
              </a:rPr>
              <a:t>, </a:t>
            </a:r>
            <a:br>
              <a:rPr lang="en-GB" b="0" i="0" dirty="0">
                <a:solidFill>
                  <a:srgbClr val="2A3B4F"/>
                </a:solidFill>
                <a:effectLst/>
                <a:latin typeface="Lato"/>
              </a:rPr>
            </a:br>
            <a:r>
              <a:rPr lang="en-GB" b="0" i="0" dirty="0">
                <a:solidFill>
                  <a:srgbClr val="2A3B4F"/>
                </a:solidFill>
                <a:effectLst/>
                <a:latin typeface="Lato"/>
              </a:rPr>
              <a:t>push the image to </a:t>
            </a:r>
            <a:r>
              <a:rPr lang="en-GB" b="1" i="0" dirty="0">
                <a:solidFill>
                  <a:srgbClr val="2A3B4F"/>
                </a:solidFill>
                <a:effectLst/>
                <a:latin typeface="Lato"/>
              </a:rPr>
              <a:t>ECR</a:t>
            </a:r>
            <a:r>
              <a:rPr lang="en-GB" b="0" i="0" dirty="0">
                <a:solidFill>
                  <a:srgbClr val="2A3B4F"/>
                </a:solidFill>
                <a:effectLst/>
                <a:latin typeface="Lato"/>
              </a:rPr>
              <a:t>, and deploy using </a:t>
            </a:r>
            <a:r>
              <a:rPr lang="en-GB" b="1" i="0" dirty="0">
                <a:solidFill>
                  <a:srgbClr val="2A3B4F"/>
                </a:solidFill>
                <a:effectLst/>
                <a:latin typeface="Lato"/>
              </a:rPr>
              <a:t>ECS</a:t>
            </a:r>
            <a:r>
              <a:rPr lang="en-GB" b="0" i="0" dirty="0">
                <a:solidFill>
                  <a:srgbClr val="2A3B4F"/>
                </a:solidFill>
                <a:effectLst/>
                <a:latin typeface="Lato"/>
              </a:rPr>
              <a:t> with </a:t>
            </a:r>
            <a:r>
              <a:rPr lang="en-GB" b="1" i="0" dirty="0" err="1">
                <a:solidFill>
                  <a:srgbClr val="2A3B4F"/>
                </a:solidFill>
                <a:effectLst/>
                <a:latin typeface="Lato"/>
              </a:rPr>
              <a:t>Fargate</a:t>
            </a:r>
            <a:r>
              <a:rPr lang="en-GB" b="0" i="0" dirty="0">
                <a:solidFill>
                  <a:srgbClr val="2A3B4F"/>
                </a:solidFill>
                <a:effectLst/>
                <a:latin typeface="Lato"/>
              </a:rPr>
              <a:t>.</a:t>
            </a:r>
          </a:p>
          <a:p>
            <a:pPr algn="l"/>
            <a:endParaRPr lang="en-GB" b="1" i="0" dirty="0">
              <a:solidFill>
                <a:srgbClr val="2A3B4F"/>
              </a:solidFill>
              <a:effectLst/>
              <a:latin typeface="Lato"/>
            </a:endParaRPr>
          </a:p>
          <a:p>
            <a:pPr algn="l"/>
            <a:r>
              <a:rPr lang="en-GB" b="1" i="0" dirty="0">
                <a:solidFill>
                  <a:srgbClr val="2A3B4F"/>
                </a:solidFill>
                <a:effectLst/>
                <a:latin typeface="Lato"/>
              </a:rPr>
              <a:t>Lab Objectives</a:t>
            </a:r>
          </a:p>
          <a:p>
            <a:pPr marL="342900" indent="-342900" algn="l">
              <a:buFont typeface="+mj-lt"/>
              <a:buAutoNum type="arabicPeriod"/>
            </a:pPr>
            <a:r>
              <a:rPr lang="en-GB" b="0" i="0" dirty="0">
                <a:solidFill>
                  <a:srgbClr val="2A3B4F"/>
                </a:solidFill>
                <a:effectLst/>
                <a:latin typeface="Lato"/>
              </a:rPr>
              <a:t>Create Docker container images and place them in Amazon ECR</a:t>
            </a:r>
          </a:p>
          <a:p>
            <a:pPr marL="342900" indent="-342900" algn="l">
              <a:buFont typeface="+mj-lt"/>
              <a:buAutoNum type="arabicPeriod"/>
            </a:pPr>
            <a:r>
              <a:rPr lang="en-GB" b="0" i="0" dirty="0">
                <a:solidFill>
                  <a:srgbClr val="2A3B4F"/>
                </a:solidFill>
                <a:effectLst/>
                <a:latin typeface="Lato"/>
              </a:rPr>
              <a:t>Create an Amazon ECS cluster</a:t>
            </a:r>
          </a:p>
          <a:p>
            <a:pPr marL="342900" indent="-342900" algn="l">
              <a:buFont typeface="+mj-lt"/>
              <a:buAutoNum type="arabicPeriod"/>
            </a:pPr>
            <a:r>
              <a:rPr lang="en-GB" b="0" i="0" dirty="0">
                <a:solidFill>
                  <a:srgbClr val="2A3B4F"/>
                </a:solidFill>
                <a:effectLst/>
                <a:latin typeface="Lato"/>
              </a:rPr>
              <a:t>Use the ECR images to create ECS task definitions and services</a:t>
            </a:r>
          </a:p>
          <a:p>
            <a:pPr marL="342900" indent="-342900" algn="l">
              <a:buFont typeface="+mj-lt"/>
              <a:buAutoNum type="arabicPeriod"/>
            </a:pPr>
            <a:r>
              <a:rPr lang="en-GB" b="0" i="0" dirty="0">
                <a:solidFill>
                  <a:srgbClr val="2A3B4F"/>
                </a:solidFill>
                <a:effectLst/>
                <a:latin typeface="Lato"/>
              </a:rPr>
              <a:t>Implement the services in ECS by using AWS </a:t>
            </a:r>
            <a:r>
              <a:rPr lang="en-GB" b="0" i="0" dirty="0" err="1">
                <a:solidFill>
                  <a:srgbClr val="2A3B4F"/>
                </a:solidFill>
                <a:effectLst/>
                <a:latin typeface="Lato"/>
              </a:rPr>
              <a:t>Fargate</a:t>
            </a:r>
            <a:r>
              <a:rPr lang="en-GB" b="0" i="0" dirty="0">
                <a:solidFill>
                  <a:srgbClr val="2A3B4F"/>
                </a:solidFill>
                <a:effectLst/>
                <a:latin typeface="Lato"/>
              </a:rPr>
              <a:t> enjoying the advantages of serverless</a:t>
            </a:r>
          </a:p>
          <a:p>
            <a:pPr marL="342900" indent="-342900" algn="l">
              <a:buFont typeface="+mj-lt"/>
              <a:buAutoNum type="arabicPeriod"/>
            </a:pPr>
            <a:r>
              <a:rPr lang="en-GB" b="0" i="0" dirty="0">
                <a:solidFill>
                  <a:srgbClr val="2A3B4F"/>
                </a:solidFill>
                <a:effectLst/>
                <a:latin typeface="Lato"/>
              </a:rPr>
              <a:t>Register ECS tasks with an Application Load Balancer (ALB) target group</a:t>
            </a:r>
          </a:p>
        </p:txBody>
      </p:sp>
      <p:sp>
        <p:nvSpPr>
          <p:cNvPr id="3" name="Slide Number Placeholder 2">
            <a:extLst>
              <a:ext uri="{FF2B5EF4-FFF2-40B4-BE49-F238E27FC236}">
                <a16:creationId xmlns:a16="http://schemas.microsoft.com/office/drawing/2014/main" id="{00B2960A-1A25-400A-BC4F-882F03DC3F42}"/>
              </a:ext>
            </a:extLst>
          </p:cNvPr>
          <p:cNvSpPr>
            <a:spLocks noGrp="1"/>
          </p:cNvSpPr>
          <p:nvPr>
            <p:ph type="sldNum" sz="quarter" idx="4"/>
          </p:nvPr>
        </p:nvSpPr>
        <p:spPr/>
        <p:txBody>
          <a:bodyPr/>
          <a:lstStyle/>
          <a:p>
            <a:fld id="{EF892D59-8F09-EF4B-AD6D-DA609442F868}" type="slidenum">
              <a:rPr lang="en-GB" smtClean="0"/>
              <a:pPr/>
              <a:t>6</a:t>
            </a:fld>
            <a:endParaRPr lang="en-GB" dirty="0"/>
          </a:p>
        </p:txBody>
      </p:sp>
      <p:sp>
        <p:nvSpPr>
          <p:cNvPr id="4" name="Text Placeholder 3">
            <a:extLst>
              <a:ext uri="{FF2B5EF4-FFF2-40B4-BE49-F238E27FC236}">
                <a16:creationId xmlns:a16="http://schemas.microsoft.com/office/drawing/2014/main" id="{91C5A01D-7F0E-4378-98B3-D67714C631DB}"/>
              </a:ext>
            </a:extLst>
          </p:cNvPr>
          <p:cNvSpPr>
            <a:spLocks noGrp="1"/>
          </p:cNvSpPr>
          <p:nvPr>
            <p:ph type="body" sz="quarter" idx="10"/>
          </p:nvPr>
        </p:nvSpPr>
        <p:spPr/>
        <p:txBody>
          <a:bodyPr/>
          <a:lstStyle/>
          <a:p>
            <a:r>
              <a:rPr lang="en-GB" dirty="0"/>
              <a:t>Lab</a:t>
            </a:r>
          </a:p>
          <a:p>
            <a:endParaRPr lang="en-GB" dirty="0"/>
          </a:p>
        </p:txBody>
      </p:sp>
    </p:spTree>
    <p:extLst>
      <p:ext uri="{BB962C8B-B14F-4D97-AF65-F5344CB8AC3E}">
        <p14:creationId xmlns:p14="http://schemas.microsoft.com/office/powerpoint/2010/main" val="296773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F893-4602-5F42-8E39-7CA2C27DA47F}"/>
              </a:ext>
            </a:extLst>
          </p:cNvPr>
          <p:cNvSpPr>
            <a:spLocks noGrp="1"/>
          </p:cNvSpPr>
          <p:nvPr>
            <p:ph type="ctrTitle"/>
          </p:nvPr>
        </p:nvSpPr>
        <p:spPr>
          <a:xfrm>
            <a:off x="7123413" y="760429"/>
            <a:ext cx="4679121" cy="992170"/>
          </a:xfrm>
        </p:spPr>
        <p:txBody>
          <a:bodyPr/>
          <a:lstStyle/>
          <a:p>
            <a:r>
              <a:rPr lang="en-GB" dirty="0">
                <a:hlinkClick r:id="rId3"/>
              </a:rPr>
              <a:t>Lab Activity</a:t>
            </a:r>
            <a:endParaRPr lang="en-US" dirty="0"/>
          </a:p>
        </p:txBody>
      </p:sp>
      <p:sp>
        <p:nvSpPr>
          <p:cNvPr id="3" name="Text Placeholder 2">
            <a:extLst>
              <a:ext uri="{FF2B5EF4-FFF2-40B4-BE49-F238E27FC236}">
                <a16:creationId xmlns:a16="http://schemas.microsoft.com/office/drawing/2014/main" id="{E5FB43E4-C933-F940-BF4D-87634B3731D7}"/>
              </a:ext>
            </a:extLst>
          </p:cNvPr>
          <p:cNvSpPr>
            <a:spLocks noGrp="1"/>
          </p:cNvSpPr>
          <p:nvPr>
            <p:ph type="body" sz="quarter" idx="10"/>
          </p:nvPr>
        </p:nvSpPr>
        <p:spPr>
          <a:xfrm>
            <a:off x="7123413" y="2091093"/>
            <a:ext cx="4679121" cy="709613"/>
          </a:xfrm>
        </p:spPr>
        <p:txBody>
          <a:bodyPr/>
          <a:lstStyle/>
          <a:p>
            <a:r>
              <a:rPr lang="en-GB" b="0" dirty="0"/>
              <a:t>You'll use Cloud Academy to explore once again the use of ECS for Containerisation</a:t>
            </a:r>
          </a:p>
          <a:p>
            <a:r>
              <a:rPr lang="en-GB" b="0" dirty="0"/>
              <a:t>The example given uses </a:t>
            </a:r>
            <a:r>
              <a:rPr lang="en-GB" b="0" dirty="0" err="1"/>
              <a:t>Fargate</a:t>
            </a:r>
            <a:r>
              <a:rPr lang="en-GB" b="0" dirty="0"/>
              <a:t> for Serverless deployment together with a ELB for Microservice to Microservice communication </a:t>
            </a:r>
            <a:br>
              <a:rPr lang="en-GB" b="0" dirty="0"/>
            </a:br>
            <a:r>
              <a:rPr lang="en-GB" b="0" dirty="0"/>
              <a:t>(East/West configuration)</a:t>
            </a:r>
          </a:p>
          <a:p>
            <a:endParaRPr lang="en-GB" dirty="0"/>
          </a:p>
          <a:p>
            <a:r>
              <a:rPr lang="en-GB" dirty="0"/>
              <a:t>Use AWS </a:t>
            </a:r>
            <a:r>
              <a:rPr lang="en-GB" dirty="0" err="1"/>
              <a:t>Fargate</a:t>
            </a:r>
            <a:r>
              <a:rPr lang="en-GB" dirty="0"/>
              <a:t> for Serverless Deployment of Container Applications</a:t>
            </a:r>
          </a:p>
          <a:p>
            <a:endParaRPr lang="en-GB" dirty="0">
              <a:cs typeface="Calibri"/>
            </a:endParaRPr>
          </a:p>
          <a:p>
            <a:r>
              <a:rPr lang="en-GB" dirty="0">
                <a:cs typeface="Calibri"/>
              </a:rPr>
              <a:t>Duration: 2 hours</a:t>
            </a:r>
          </a:p>
          <a:p>
            <a:pPr algn="ctr"/>
            <a:endParaRPr lang="en-GB" dirty="0"/>
          </a:p>
          <a:p>
            <a:endParaRPr lang="en-US" dirty="0"/>
          </a:p>
        </p:txBody>
      </p:sp>
      <p:sp>
        <p:nvSpPr>
          <p:cNvPr id="4" name="Action Button: Go Forward or Next 3">
            <a:hlinkClick r:id="rId3" highlightClick="1"/>
            <a:extLst>
              <a:ext uri="{FF2B5EF4-FFF2-40B4-BE49-F238E27FC236}">
                <a16:creationId xmlns:a16="http://schemas.microsoft.com/office/drawing/2014/main" id="{BC71CF22-1787-442B-1860-1B0A5B64D805}"/>
              </a:ext>
            </a:extLst>
          </p:cNvPr>
          <p:cNvSpPr/>
          <p:nvPr/>
        </p:nvSpPr>
        <p:spPr>
          <a:xfrm>
            <a:off x="11070771" y="6172200"/>
            <a:ext cx="653143" cy="478971"/>
          </a:xfrm>
          <a:prstGeom prst="actionButtonForwardNex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2498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EAC9-7FBA-4D43-9A5D-EE4E580B7C0A}"/>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757693A5-EAB9-614E-8FF4-F83F403C1F1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981549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ookTypeField0 xmlns="F7E97F0E-E4C5-40F5-90EF-11DCDD975F5D">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IsBuildFile xmlns="F7E97F0E-E4C5-40F5-90EF-11DCDD975F5D" xsi:nil="true"/>
    <SequenceNumber xmlns="F7E97F0E-E4C5-40F5-90EF-11DCDD975F5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Courseware" ma:contentTypeID="0x010100F0967B7CEE8D417F966757887D9466FB00F1EAC4B1EFB44D48A9C36DA0BCBB8328" ma:contentTypeVersion="0" ma:contentTypeDescription="Base content type which represents courseware documents" ma:contentTypeScope="" ma:versionID="d59afe152f82febbd78c46d47118d6bc">
  <xsd:schema xmlns:xsd="http://www.w3.org/2001/XMLSchema" xmlns:xs="http://www.w3.org/2001/XMLSchema" xmlns:p="http://schemas.microsoft.com/office/2006/metadata/properties" xmlns:ns2="F7E97F0E-E4C5-40F5-90EF-11DCDD975F5D" targetNamespace="http://schemas.microsoft.com/office/2006/metadata/properties" ma:root="true" ma:fieldsID="358bc430e070e9e07431207e45b1d042" ns2:_="">
    <xsd:import namespace="F7E97F0E-E4C5-40F5-90EF-11DCDD975F5D"/>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97F0E-E4C5-40F5-90EF-11DCDD975F5D"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4FD4C0-AF61-4457-ADCF-4CFE3F92DA4C}">
  <ds:schemaRefs>
    <ds:schemaRef ds:uri="http://schemas.microsoft.com/office/2006/metadata/properties"/>
    <ds:schemaRef ds:uri="http://www.w3.org/XML/1998/namespace"/>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96051dbc-2e20-43d7-b3d9-2fc3cb55396a"/>
    <ds:schemaRef ds:uri="F7E97F0E-E4C5-40F5-90EF-11DCDD975F5D"/>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BF34C5CD-0F47-477F-8A0A-C0EE3F325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E97F0E-E4C5-40F5-90EF-11DCDD975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0</TotalTime>
  <Words>1195</Words>
  <Application>Microsoft Office PowerPoint</Application>
  <PresentationFormat>Widescreen</PresentationFormat>
  <Paragraphs>105</Paragraphs>
  <Slides>8</Slides>
  <Notes>5</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8</vt:i4>
      </vt:variant>
    </vt:vector>
  </HeadingPairs>
  <TitlesOfParts>
    <vt:vector size="17" baseType="lpstr">
      <vt:lpstr>Arial</vt:lpstr>
      <vt:lpstr>Calibri</vt:lpstr>
      <vt:lpstr>Krana Fat B</vt:lpstr>
      <vt:lpstr>Lato</vt:lpstr>
      <vt:lpstr>Montserrat</vt:lpstr>
      <vt:lpstr>Master_Red_and_Purple</vt:lpstr>
      <vt:lpstr>Master_Yellow_and_Orange</vt:lpstr>
      <vt:lpstr>Master_Blue</vt:lpstr>
      <vt:lpstr>Master_Neutral</vt:lpstr>
      <vt:lpstr>Microservices and RESTful API</vt:lpstr>
      <vt:lpstr>PowerPoint Presentation</vt:lpstr>
      <vt:lpstr>Communication between Microservices </vt:lpstr>
      <vt:lpstr>Communication between Microservices </vt:lpstr>
      <vt:lpstr>PowerPoint Presentation</vt:lpstr>
      <vt:lpstr>PowerPoint Presentation</vt:lpstr>
      <vt:lpstr>Lab Activity</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463</cp:revision>
  <cp:lastPrinted>2019-07-03T09:46:41Z</cp:lastPrinted>
  <dcterms:created xsi:type="dcterms:W3CDTF">2019-09-05T08:17:12Z</dcterms:created>
  <dcterms:modified xsi:type="dcterms:W3CDTF">2024-09-15T16:40:03Z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0x010100F0967B7CEE8D417F966757887D9466FB00F1EAC4B1EFB44D48A9C36DA0BCBB8328</vt:lpwstr>
  </property>
  <property fmtid="{D5CDD505-2E9C-101B-9397-08002B2CF9AE}" pid="3" name="BookType">
    <vt:lpwstr>4</vt:lpwstr>
  </property>
</Properties>
</file>